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9"/>
  </p:notesMasterIdLst>
  <p:sldIdLst>
    <p:sldId id="308" r:id="rId2"/>
    <p:sldId id="455" r:id="rId3"/>
    <p:sldId id="508" r:id="rId4"/>
    <p:sldId id="459" r:id="rId5"/>
    <p:sldId id="513" r:id="rId6"/>
    <p:sldId id="464" r:id="rId7"/>
    <p:sldId id="458" r:id="rId8"/>
    <p:sldId id="472" r:id="rId9"/>
    <p:sldId id="465" r:id="rId10"/>
    <p:sldId id="468" r:id="rId11"/>
    <p:sldId id="466" r:id="rId12"/>
    <p:sldId id="520" r:id="rId13"/>
    <p:sldId id="469" r:id="rId14"/>
    <p:sldId id="470" r:id="rId15"/>
    <p:sldId id="471" r:id="rId16"/>
    <p:sldId id="473" r:id="rId17"/>
    <p:sldId id="474" r:id="rId18"/>
    <p:sldId id="475" r:id="rId19"/>
    <p:sldId id="467" r:id="rId20"/>
    <p:sldId id="463" r:id="rId21"/>
    <p:sldId id="448" r:id="rId22"/>
    <p:sldId id="476" r:id="rId23"/>
    <p:sldId id="505" r:id="rId24"/>
    <p:sldId id="506" r:id="rId25"/>
    <p:sldId id="514" r:id="rId26"/>
    <p:sldId id="509" r:id="rId27"/>
    <p:sldId id="515" r:id="rId28"/>
    <p:sldId id="451" r:id="rId29"/>
    <p:sldId id="477" r:id="rId30"/>
    <p:sldId id="478" r:id="rId31"/>
    <p:sldId id="479" r:id="rId32"/>
    <p:sldId id="516" r:id="rId33"/>
    <p:sldId id="517" r:id="rId34"/>
    <p:sldId id="430" r:id="rId35"/>
    <p:sldId id="431" r:id="rId36"/>
    <p:sldId id="432" r:id="rId37"/>
    <p:sldId id="433" r:id="rId38"/>
    <p:sldId id="435" r:id="rId39"/>
    <p:sldId id="437" r:id="rId40"/>
    <p:sldId id="510" r:id="rId41"/>
    <p:sldId id="526" r:id="rId42"/>
    <p:sldId id="528" r:id="rId43"/>
    <p:sldId id="527" r:id="rId44"/>
    <p:sldId id="525" r:id="rId45"/>
    <p:sldId id="403" r:id="rId46"/>
    <p:sldId id="412" r:id="rId47"/>
    <p:sldId id="413" r:id="rId48"/>
    <p:sldId id="414" r:id="rId49"/>
    <p:sldId id="407" r:id="rId50"/>
    <p:sldId id="511" r:id="rId51"/>
    <p:sldId id="518" r:id="rId52"/>
    <p:sldId id="519" r:id="rId53"/>
    <p:sldId id="521" r:id="rId54"/>
    <p:sldId id="512" r:id="rId55"/>
    <p:sldId id="522" r:id="rId56"/>
    <p:sldId id="524" r:id="rId57"/>
    <p:sldId id="456" r:id="rId58"/>
  </p:sldIdLst>
  <p:sldSz cx="12192000" cy="6858000"/>
  <p:notesSz cx="6858000" cy="9144000"/>
  <p:embeddedFontLst>
    <p:embeddedFont>
      <p:font typeface="Lobster" panose="00000500000000000000" pitchFamily="2" charset="0"/>
      <p:regular r:id="rId60"/>
    </p:embeddedFont>
    <p:embeddedFont>
      <p:font typeface="Roboto Condensed" panose="02000000000000000000" pitchFamily="2" charset="0"/>
      <p:regular r:id="rId61"/>
      <p:bold r:id="rId62"/>
      <p:italic r:id="rId63"/>
      <p:boldItalic r:id="rId64"/>
    </p:embeddedFont>
    <p:embeddedFont>
      <p:font typeface="Roboto Condensed Light" panose="02000000000000000000" pitchFamily="2" charset="0"/>
      <p:regular r:id="rId65"/>
      <p:bold r:id="rId66"/>
      <p:italic r:id="rId67"/>
      <p:boldItalic r:id="rId68"/>
    </p:embeddedFont>
    <p:embeddedFont>
      <p:font typeface="Roboto Medium" panose="02000000000000000000" pitchFamily="2" charset="0"/>
      <p:regular r:id="rId69"/>
      <p:italic r:id="rId70"/>
    </p:embeddedFont>
    <p:embeddedFont>
      <p:font typeface="Wingdings 2" panose="05020102010507070707" pitchFamily="18" charset="2"/>
      <p:regular r:id="rId71"/>
    </p:embeddedFont>
    <p:embeddedFont>
      <p:font typeface="Wingdings 3" panose="05040102010807070707" pitchFamily="18" charset="2"/>
      <p:regular r:id="rId7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9E9"/>
    <a:srgbClr val="EEEEEE"/>
    <a:srgbClr val="CCDED6"/>
    <a:srgbClr val="D4DED6"/>
    <a:srgbClr val="ED524F"/>
    <a:srgbClr val="301B92"/>
    <a:srgbClr val="673BB7"/>
    <a:srgbClr val="607D8B"/>
    <a:srgbClr val="B71B1C"/>
    <a:srgbClr val="F543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94" autoAdjust="0"/>
    <p:restoredTop sz="94660"/>
  </p:normalViewPr>
  <p:slideViewPr>
    <p:cSldViewPr snapToGrid="0">
      <p:cViewPr varScale="1">
        <p:scale>
          <a:sx n="79" d="100"/>
          <a:sy n="79" d="100"/>
        </p:scale>
        <p:origin x="667" y="7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4.fntdata"/><Relationship Id="rId68"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7.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pPr/>
              <a:t>3/10/2025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pPr/>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8.jpeg"/><Relationship Id="rId4" Type="http://schemas.openxmlformats.org/officeDocument/2006/relationships/image" Target="../media/image3.jpg"/><Relationship Id="rId9"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3.png"/><Relationship Id="rId9"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3.png"/><Relationship Id="rId9"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3.png"/><Relationship Id="rId9"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3.png"/><Relationship Id="rId9"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3.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15.jpe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4.jp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13.png"/><Relationship Id="rId9" Type="http://schemas.openxmlformats.org/officeDocument/2006/relationships/image" Target="../media/image8.jpe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3.png"/><Relationship Id="rId9"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8.png"/><Relationship Id="rId5" Type="http://schemas.microsoft.com/office/2007/relationships/hdphoto" Target="../media/hdphoto1.wdp"/><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image" Target="../media/image21.jpe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8.png"/><Relationship Id="rId5" Type="http://schemas.microsoft.com/office/2007/relationships/hdphoto" Target="../media/hdphoto1.wdp"/><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image" Target="../media/image21.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8440861" y="2166736"/>
            <a:ext cx="2813885" cy="197961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rotWithShape="1">
          <a:blip r:embed="rId9" cstate="print">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0" name="Picture 29">
            <a:extLst>
              <a:ext uri="{FF2B5EF4-FFF2-40B4-BE49-F238E27FC236}">
                <a16:creationId xmlns:a16="http://schemas.microsoft.com/office/drawing/2014/main" id="{E75253BA-841C-4898-BAAF-3A16D7F9433E}"/>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3570593266"/>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03312012"/>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omplete Blanck">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0135619"/>
      </p:ext>
    </p:extLst>
  </p:cSld>
  <p:clrMapOvr>
    <a:overrideClrMapping bg1="dk1" tx1="lt1" bg2="dk2" tx2="lt2" accent1="accent1" accent2="accent2" accent3="accent3" accent4="accent4" accent5="accent5" accent6="accent6" hlink="hlink" folHlink="folHlink"/>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Complete Blanck">
    <p:bg>
      <p:bgPr>
        <a:solidFill>
          <a:schemeClr val="bg2">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5444477"/>
      </p:ext>
    </p:extLst>
  </p:cSld>
  <p:clrMapOvr>
    <a:overrideClrMapping bg1="dk1" tx1="lt1" bg2="dk2" tx2="lt2" accent1="accent1" accent2="accent2" accent3="accent3" accent4="accent4" accent5="accent5" accent6="accent6" hlink="hlink" folHlink="folHlink"/>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id="{4A8E0F54-DC01-449D-B951-DC7CBAFD9546}"/>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0" name="Picture 29">
            <a:extLst>
              <a:ext uri="{FF2B5EF4-FFF2-40B4-BE49-F238E27FC236}">
                <a16:creationId xmlns:a16="http://schemas.microsoft.com/office/drawing/2014/main" id="{E75253BA-841C-4898-BAAF-3A16D7F9433E}"/>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2708880835"/>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id="{5F55812D-505A-4B1A-9EB5-16DCD08F2B82}"/>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21" name="Picture 20">
            <a:extLst>
              <a:ext uri="{FF2B5EF4-FFF2-40B4-BE49-F238E27FC236}">
                <a16:creationId xmlns:a16="http://schemas.microsoft.com/office/drawing/2014/main" id="{E75253BA-841C-4898-BAAF-3A16D7F9433E}"/>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764570402"/>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6570A8-081D-45CE-A0DD-F78F5EDB0F9B}"/>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E75253BA-841C-4898-BAAF-3A16D7F9433E}"/>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785033946"/>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userDrawn="1"/>
        </p:nvPicPr>
        <p:blipFill>
          <a:blip r:embed="rId7"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E75253BA-841C-4898-BAAF-3A16D7F9433E}"/>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615859789"/>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E75253BA-841C-4898-BAAF-3A16D7F9433E}"/>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2731625911"/>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40769"/>
            <a:ext cx="5581038" cy="287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B45C91-0DA6-4973-9AEA-FF1388508ACC}"/>
              </a:ext>
            </a:extLst>
          </p:cNvPr>
          <p:cNvPicPr>
            <a:picLocks noChangeAspect="1" noChangeArrowheads="1"/>
          </p:cNvPicPr>
          <p:nvPr userDrawn="1"/>
        </p:nvPicPr>
        <p:blipFill>
          <a:blip r:embed="rId7"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3" name="Picture 32">
            <a:extLst>
              <a:ext uri="{FF2B5EF4-FFF2-40B4-BE49-F238E27FC236}">
                <a16:creationId xmlns:a16="http://schemas.microsoft.com/office/drawing/2014/main" id="{E75253BA-841C-4898-BAAF-3A16D7F9433E}"/>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pic>
        <p:nvPicPr>
          <p:cNvPr id="4" name="Picture 3"/>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7810216" y="1939296"/>
            <a:ext cx="3775524" cy="1949063"/>
          </a:xfrm>
          <a:prstGeom prst="rect">
            <a:avLst/>
          </a:prstGeom>
        </p:spPr>
      </p:pic>
    </p:spTree>
    <p:extLst>
      <p:ext uri="{BB962C8B-B14F-4D97-AF65-F5344CB8AC3E}">
        <p14:creationId xmlns:p14="http://schemas.microsoft.com/office/powerpoint/2010/main" val="375188163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7E386D9D-B92A-4F40-9089-A1FD00CD3874}"/>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E75253BA-841C-4898-BAAF-3A16D7F9433E}"/>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180652624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721798" y="861192"/>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Date Placeholder 1">
            <a:extLst>
              <a:ext uri="{FF2B5EF4-FFF2-40B4-BE49-F238E27FC236}">
                <a16:creationId xmlns:a16="http://schemas.microsoft.com/office/drawing/2014/main" id="{AE222501-70AD-49B2-E54D-4F04D4C202F6}"/>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Mayur Padia</a:t>
            </a:r>
          </a:p>
        </p:txBody>
      </p:sp>
      <p:sp>
        <p:nvSpPr>
          <p:cNvPr id="5" name="Footer Placeholder 2">
            <a:extLst>
              <a:ext uri="{FF2B5EF4-FFF2-40B4-BE49-F238E27FC236}">
                <a16:creationId xmlns:a16="http://schemas.microsoft.com/office/drawing/2014/main" id="{1AC34CF1-8662-6BED-5BCC-DA1BCA35ADE5}"/>
              </a:ext>
            </a:extLst>
          </p:cNvPr>
          <p:cNvSpPr txBox="1">
            <a:spLocks/>
          </p:cNvSpPr>
          <p:nvPr userDrawn="1"/>
        </p:nvSpPr>
        <p:spPr>
          <a:xfrm>
            <a:off x="3653367" y="6613525"/>
            <a:ext cx="48852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2301CS622</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(UI/UX Designing)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05 – Usability Testing</a:t>
            </a:r>
          </a:p>
        </p:txBody>
      </p:sp>
    </p:spTree>
    <p:extLst>
      <p:ext uri="{BB962C8B-B14F-4D97-AF65-F5344CB8AC3E}">
        <p14:creationId xmlns:p14="http://schemas.microsoft.com/office/powerpoint/2010/main" val="3466633316"/>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8440861" y="2374910"/>
            <a:ext cx="2813885" cy="1563269"/>
          </a:xfrm>
          <a:prstGeom prst="rect">
            <a:avLst/>
          </a:prstGeom>
        </p:spPr>
      </p:pic>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BE300026-40E8-4FB1-998A-9CEB5F7A1B84}"/>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E75253BA-841C-4898-BAAF-3A16D7F9433E}"/>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4012280991"/>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userDrawn="1"/>
        </p:nvPicPr>
        <p:blipFill>
          <a:blip r:embed="rId7"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E75253BA-841C-4898-BAAF-3A16D7F9433E}"/>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pic>
        <p:nvPicPr>
          <p:cNvPr id="34" name="Picture 33"/>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7810216" y="1939296"/>
            <a:ext cx="3775524" cy="1949063"/>
          </a:xfrm>
          <a:prstGeom prst="rect">
            <a:avLst/>
          </a:prstGeom>
        </p:spPr>
      </p:pic>
    </p:spTree>
    <p:extLst>
      <p:ext uri="{BB962C8B-B14F-4D97-AF65-F5344CB8AC3E}">
        <p14:creationId xmlns:p14="http://schemas.microsoft.com/office/powerpoint/2010/main" val="2532807558"/>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userDrawn="1"/>
        </p:nvPicPr>
        <p:blipFill>
          <a:blip r:embed="rId8"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4" name="Picture 33">
            <a:extLst>
              <a:ext uri="{FF2B5EF4-FFF2-40B4-BE49-F238E27FC236}">
                <a16:creationId xmlns:a16="http://schemas.microsoft.com/office/drawing/2014/main" id="{E75253BA-841C-4898-BAAF-3A16D7F9433E}"/>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3765131949"/>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2F1AAAC-C051-4A31-837B-4A9977722A44}"/>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E75253BA-841C-4898-BAAF-3A16D7F9433E}"/>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1170502507"/>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41" name="Hexagon 40"/>
          <p:cNvSpPr/>
          <p:nvPr userDrawn="1"/>
        </p:nvSpPr>
        <p:spPr>
          <a:xfrm rot="5400000">
            <a:off x="4309292" y="1717040"/>
            <a:ext cx="3461658" cy="2984188"/>
          </a:xfrm>
          <a:prstGeom prst="hexagon">
            <a:avLst/>
          </a:prstGeom>
          <a:solidFill>
            <a:schemeClr val="bg1">
              <a:lumMod val="95000"/>
            </a:schemeClr>
          </a:solidFill>
          <a:ln w="57150">
            <a:solidFill>
              <a:schemeClr val="accent1">
                <a:lumMod val="75000"/>
              </a:schemeClr>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42" name="TextBox 41"/>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
        <p:nvSpPr>
          <p:cNvPr id="43" name="Rectangle 42"/>
          <p:cNvSpPr/>
          <p:nvPr userDrawn="1"/>
        </p:nvSpPr>
        <p:spPr>
          <a:xfrm>
            <a:off x="7678346" y="2221532"/>
            <a:ext cx="4513654" cy="1951692"/>
          </a:xfrm>
          <a:prstGeom prst="rect">
            <a:avLst/>
          </a:prstGeom>
          <a:gradFill flip="none" rotWithShape="1">
            <a:gsLst>
              <a:gs pos="10000">
                <a:srgbClr val="273238"/>
              </a:gs>
              <a:gs pos="100000">
                <a:srgbClr val="607D8B"/>
              </a:gs>
            </a:gsLst>
            <a:lin ang="0" scaled="1"/>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44" name="Rectangle 43"/>
          <p:cNvSpPr/>
          <p:nvPr userDrawn="1"/>
        </p:nvSpPr>
        <p:spPr>
          <a:xfrm>
            <a:off x="0" y="2221532"/>
            <a:ext cx="4402106" cy="1951692"/>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cxnSp>
        <p:nvCxnSpPr>
          <p:cNvPr id="48" name="Straight Connector 47">
            <a:extLst>
              <a:ext uri="{FF2B5EF4-FFF2-40B4-BE49-F238E27FC236}">
                <a16:creationId xmlns:a16="http://schemas.microsoft.com/office/drawing/2014/main" id="{E79C5D16-8087-4587-9A0A-A0570C73E0E7}"/>
              </a:ext>
            </a:extLst>
          </p:cNvPr>
          <p:cNvCxnSpPr/>
          <p:nvPr userDrawn="1"/>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9812EDA6-C656-492A-A9CA-44B03C63913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50" name="Picture 49">
            <a:extLst>
              <a:ext uri="{FF2B5EF4-FFF2-40B4-BE49-F238E27FC236}">
                <a16:creationId xmlns:a16="http://schemas.microsoft.com/office/drawing/2014/main" id="{627AEF91-6492-4B0C-A844-2296473B58DE}"/>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pic>
        <p:nvPicPr>
          <p:cNvPr id="58" name="Picture 57">
            <a:extLst>
              <a:ext uri="{FF2B5EF4-FFF2-40B4-BE49-F238E27FC236}">
                <a16:creationId xmlns:a16="http://schemas.microsoft.com/office/drawing/2014/main" id="{77B7B864-C091-4493-B14B-F5B61B586EED}"/>
              </a:ext>
            </a:extLst>
          </p:cNvPr>
          <p:cNvPicPr>
            <a:picLocks noChangeAspect="1"/>
          </p:cNvPicPr>
          <p:nvPr userDrawn="1"/>
        </p:nvPicPr>
        <p:blipFill>
          <a:blip r:embed="rId8"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59" name="Picture 58"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6"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7"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r>
              <a:rPr lang="en-US" b="1" dirty="0"/>
              <a:t>Computer Graphics </a:t>
            </a:r>
            <a:r>
              <a:rPr lang="en-US" dirty="0">
                <a:latin typeface="Roboto Condensed Light" panose="02000000000000000000" pitchFamily="2" charset="0"/>
                <a:ea typeface="Roboto Condensed Light" panose="02000000000000000000" pitchFamily="2" charset="0"/>
              </a:rPr>
              <a:t>(CG)</a:t>
            </a:r>
          </a:p>
          <a:p>
            <a:r>
              <a:rPr lang="en-US" dirty="0">
                <a:latin typeface="Roboto Condensed Light" panose="02000000000000000000" pitchFamily="2" charset="0"/>
                <a:ea typeface="Roboto Condensed Light" panose="02000000000000000000" pitchFamily="2" charset="0"/>
              </a:rPr>
              <a:t>GTU # 3150712</a:t>
            </a:r>
          </a:p>
        </p:txBody>
      </p:sp>
      <p:sp>
        <p:nvSpPr>
          <p:cNvPr id="34" name="TextBox 33">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35"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36"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37"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40769"/>
            <a:ext cx="5581038" cy="287080"/>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38"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sp>
        <p:nvSpPr>
          <p:cNvPr id="39" name="Picture Placeholder 29">
            <a:extLst>
              <a:ext uri="{FF2B5EF4-FFF2-40B4-BE49-F238E27FC236}">
                <a16:creationId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28" name="Picture 27">
            <a:extLst>
              <a:ext uri="{FF2B5EF4-FFF2-40B4-BE49-F238E27FC236}">
                <a16:creationId xmlns:a16="http://schemas.microsoft.com/office/drawing/2014/main" id="{E75253BA-841C-4898-BAAF-3A16D7F9433E}"/>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15729472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41" name="Hexagon 40"/>
          <p:cNvSpPr/>
          <p:nvPr userDrawn="1"/>
        </p:nvSpPr>
        <p:spPr>
          <a:xfrm rot="5400000">
            <a:off x="4309292" y="1717040"/>
            <a:ext cx="3461658" cy="2984188"/>
          </a:xfrm>
          <a:prstGeom prst="hexagon">
            <a:avLst/>
          </a:prstGeom>
          <a:solidFill>
            <a:schemeClr val="bg1">
              <a:lumMod val="95000"/>
            </a:schemeClr>
          </a:solidFill>
          <a:ln w="57150">
            <a:solidFill>
              <a:schemeClr val="accent1">
                <a:lumMod val="75000"/>
              </a:schemeClr>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42" name="TextBox 41"/>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
        <p:nvSpPr>
          <p:cNvPr id="43" name="Rectangle 42"/>
          <p:cNvSpPr/>
          <p:nvPr userDrawn="1"/>
        </p:nvSpPr>
        <p:spPr>
          <a:xfrm>
            <a:off x="7678346" y="2221532"/>
            <a:ext cx="4513654" cy="1951692"/>
          </a:xfrm>
          <a:prstGeom prst="rect">
            <a:avLst/>
          </a:prstGeom>
          <a:gradFill flip="none" rotWithShape="1">
            <a:gsLst>
              <a:gs pos="10000">
                <a:srgbClr val="0E47A1"/>
              </a:gs>
              <a:gs pos="100000">
                <a:srgbClr val="03A9F5"/>
              </a:gs>
            </a:gsLst>
            <a:lin ang="0" scaled="1"/>
            <a:tileRect/>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44" name="Rectangle 43"/>
          <p:cNvSpPr/>
          <p:nvPr userDrawn="1"/>
        </p:nvSpPr>
        <p:spPr>
          <a:xfrm>
            <a:off x="0" y="2221532"/>
            <a:ext cx="4402106" cy="1951692"/>
          </a:xfrm>
          <a:prstGeom prst="rect">
            <a:avLst/>
          </a:pr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cxnSp>
        <p:nvCxnSpPr>
          <p:cNvPr id="48" name="Straight Connector 47">
            <a:extLst>
              <a:ext uri="{FF2B5EF4-FFF2-40B4-BE49-F238E27FC236}">
                <a16:creationId xmlns:a16="http://schemas.microsoft.com/office/drawing/2014/main" id="{E79C5D16-8087-4587-9A0A-A0570C73E0E7}"/>
              </a:ext>
            </a:extLst>
          </p:cNvPr>
          <p:cNvCxnSpPr/>
          <p:nvPr userDrawn="1"/>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9812EDA6-C656-492A-A9CA-44B03C63913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50" name="Picture 49">
            <a:extLst>
              <a:ext uri="{FF2B5EF4-FFF2-40B4-BE49-F238E27FC236}">
                <a16:creationId xmlns:a16="http://schemas.microsoft.com/office/drawing/2014/main" id="{627AEF91-6492-4B0C-A844-2296473B58DE}"/>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pic>
        <p:nvPicPr>
          <p:cNvPr id="58" name="Picture 57">
            <a:extLst>
              <a:ext uri="{FF2B5EF4-FFF2-40B4-BE49-F238E27FC236}">
                <a16:creationId xmlns:a16="http://schemas.microsoft.com/office/drawing/2014/main" id="{77B7B864-C091-4493-B14B-F5B61B586EED}"/>
              </a:ext>
            </a:extLst>
          </p:cNvPr>
          <p:cNvPicPr>
            <a:picLocks noChangeAspect="1"/>
          </p:cNvPicPr>
          <p:nvPr userDrawn="1"/>
        </p:nvPicPr>
        <p:blipFill>
          <a:blip r:embed="rId8"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59" name="Picture 58"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6"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7"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r>
              <a:rPr lang="en-US" b="1" dirty="0"/>
              <a:t>Computer Graphics </a:t>
            </a:r>
            <a:r>
              <a:rPr lang="en-US" dirty="0">
                <a:latin typeface="Roboto Condensed Light" panose="02000000000000000000" pitchFamily="2" charset="0"/>
                <a:ea typeface="Roboto Condensed Light" panose="02000000000000000000" pitchFamily="2" charset="0"/>
              </a:rPr>
              <a:t>(CG)</a:t>
            </a:r>
          </a:p>
          <a:p>
            <a:r>
              <a:rPr lang="en-US" dirty="0">
                <a:latin typeface="Roboto Condensed Light" panose="02000000000000000000" pitchFamily="2" charset="0"/>
                <a:ea typeface="Roboto Condensed Light" panose="02000000000000000000" pitchFamily="2" charset="0"/>
              </a:rPr>
              <a:t>GTU # 3150712</a:t>
            </a:r>
          </a:p>
        </p:txBody>
      </p:sp>
      <p:sp>
        <p:nvSpPr>
          <p:cNvPr id="34" name="TextBox 33">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35"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36"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37"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40769"/>
            <a:ext cx="5581038" cy="287080"/>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38"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vert="horz" lIns="91440" tIns="45720" rIns="91440" bIns="45720" rtlCol="0" anchor="ctr">
            <a:noAutofit/>
          </a:bodyPr>
          <a:lstStyle>
            <a:lvl1pPr>
              <a:defRPr lang="en-US" sz="1800" b="1" dirty="0">
                <a:gradFill flip="none" rotWithShape="1">
                  <a:gsLst>
                    <a:gs pos="10000">
                      <a:srgbClr val="0E47A1"/>
                    </a:gs>
                    <a:gs pos="100000">
                      <a:srgbClr val="03A9F5"/>
                    </a:gs>
                  </a:gsLst>
                  <a:lin ang="0" scaled="1"/>
                  <a:tileRect/>
                </a:gradFill>
                <a:effectLst/>
              </a:defRPr>
            </a:lvl1pPr>
          </a:lstStyle>
          <a:p>
            <a:pPr marL="0" lvl="0" indent="0">
              <a:spcBef>
                <a:spcPct val="0"/>
              </a:spcBef>
              <a:buNone/>
            </a:pPr>
            <a:r>
              <a:rPr lang="en-US" dirty="0"/>
              <a:t>Write here your Author Name (i.e. Prof. Jay R </a:t>
            </a:r>
            <a:r>
              <a:rPr lang="en-US" dirty="0" err="1"/>
              <a:t>Dhamsaniya</a:t>
            </a:r>
            <a:r>
              <a:rPr lang="en-US" dirty="0"/>
              <a:t>)</a:t>
            </a:r>
          </a:p>
        </p:txBody>
      </p:sp>
      <p:sp>
        <p:nvSpPr>
          <p:cNvPr id="39" name="Picture Placeholder 29">
            <a:extLst>
              <a:ext uri="{FF2B5EF4-FFF2-40B4-BE49-F238E27FC236}">
                <a16:creationId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28" name="Picture 27">
            <a:extLst>
              <a:ext uri="{FF2B5EF4-FFF2-40B4-BE49-F238E27FC236}">
                <a16:creationId xmlns:a16="http://schemas.microsoft.com/office/drawing/2014/main" id="{E75253BA-841C-4898-BAAF-3A16D7F9433E}"/>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3698317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Mayur Padia</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684288" y="6047527"/>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Footer Placeholder 2">
            <a:extLst>
              <a:ext uri="{FF2B5EF4-FFF2-40B4-BE49-F238E27FC236}">
                <a16:creationId xmlns:a16="http://schemas.microsoft.com/office/drawing/2014/main" id="{86993618-E8A6-EF78-95F1-5E8A2EA635A1}"/>
              </a:ext>
            </a:extLst>
          </p:cNvPr>
          <p:cNvSpPr txBox="1">
            <a:spLocks/>
          </p:cNvSpPr>
          <p:nvPr userDrawn="1"/>
        </p:nvSpPr>
        <p:spPr>
          <a:xfrm>
            <a:off x="3653367" y="6613525"/>
            <a:ext cx="48852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2301CS622</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(UI/UX Designing)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05 – Usability Testing</a:t>
            </a:r>
          </a:p>
        </p:txBody>
      </p:sp>
    </p:spTree>
    <p:extLst>
      <p:ext uri="{BB962C8B-B14F-4D97-AF65-F5344CB8AC3E}">
        <p14:creationId xmlns:p14="http://schemas.microsoft.com/office/powerpoint/2010/main" val="420276124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07092" y="863445"/>
            <a:ext cx="11953729" cy="5586782"/>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68688" y="6043182"/>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Date Placeholder 1">
            <a:extLst>
              <a:ext uri="{FF2B5EF4-FFF2-40B4-BE49-F238E27FC236}">
                <a16:creationId xmlns:a16="http://schemas.microsoft.com/office/drawing/2014/main" id="{B7405E38-7235-F72B-10D4-B641F5CD30A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Mayur Padia</a:t>
            </a:r>
          </a:p>
        </p:txBody>
      </p:sp>
      <p:sp>
        <p:nvSpPr>
          <p:cNvPr id="5" name="Footer Placeholder 2">
            <a:extLst>
              <a:ext uri="{FF2B5EF4-FFF2-40B4-BE49-F238E27FC236}">
                <a16:creationId xmlns:a16="http://schemas.microsoft.com/office/drawing/2014/main" id="{35BF7359-C015-C3A5-C45A-A3388438914B}"/>
              </a:ext>
            </a:extLst>
          </p:cNvPr>
          <p:cNvSpPr txBox="1">
            <a:spLocks/>
          </p:cNvSpPr>
          <p:nvPr userDrawn="1"/>
        </p:nvSpPr>
        <p:spPr>
          <a:xfrm>
            <a:off x="3653367" y="6613525"/>
            <a:ext cx="48852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2301CS622</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(UI/UX Designing)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05 – Usability Testing</a:t>
            </a:r>
          </a:p>
        </p:txBody>
      </p:sp>
    </p:spTree>
    <p:extLst>
      <p:ext uri="{BB962C8B-B14F-4D97-AF65-F5344CB8AC3E}">
        <p14:creationId xmlns:p14="http://schemas.microsoft.com/office/powerpoint/2010/main" val="34686285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pic>
        <p:nvPicPr>
          <p:cNvPr id="10" name="Picture 9">
            <a:extLst>
              <a:ext uri="{FF2B5EF4-FFF2-40B4-BE49-F238E27FC236}">
                <a16:creationId xmlns:a16="http://schemas.microsoft.com/office/drawing/2014/main" id="{E75253BA-841C-4898-BAAF-3A16D7F9433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925557" y="5664170"/>
            <a:ext cx="2976891" cy="904935"/>
          </a:xfrm>
          <a:prstGeom prst="rect">
            <a:avLst/>
          </a:prstGeom>
        </p:spPr>
      </p:pic>
    </p:spTree>
    <p:extLst>
      <p:ext uri="{BB962C8B-B14F-4D97-AF65-F5344CB8AC3E}">
        <p14:creationId xmlns:p14="http://schemas.microsoft.com/office/powerpoint/2010/main" val="200169294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684288" y="193927"/>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Date Placeholder 1">
            <a:extLst>
              <a:ext uri="{FF2B5EF4-FFF2-40B4-BE49-F238E27FC236}">
                <a16:creationId xmlns:a16="http://schemas.microsoft.com/office/drawing/2014/main" id="{D2949837-8952-4BE0-DD16-DB9B00266D76}"/>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Mayur Padia</a:t>
            </a:r>
          </a:p>
        </p:txBody>
      </p:sp>
      <p:sp>
        <p:nvSpPr>
          <p:cNvPr id="3" name="Footer Placeholder 2">
            <a:extLst>
              <a:ext uri="{FF2B5EF4-FFF2-40B4-BE49-F238E27FC236}">
                <a16:creationId xmlns:a16="http://schemas.microsoft.com/office/drawing/2014/main" id="{D9D93617-76D0-B9A6-4FE9-4E0D4DC6DB98}"/>
              </a:ext>
            </a:extLst>
          </p:cNvPr>
          <p:cNvSpPr txBox="1">
            <a:spLocks/>
          </p:cNvSpPr>
          <p:nvPr userDrawn="1"/>
        </p:nvSpPr>
        <p:spPr>
          <a:xfrm>
            <a:off x="3653367" y="6613525"/>
            <a:ext cx="48852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2301CS622</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(UI/UX Designing)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05 – Usability Testing</a:t>
            </a:r>
          </a:p>
        </p:txBody>
      </p:sp>
    </p:spTree>
    <p:extLst>
      <p:ext uri="{BB962C8B-B14F-4D97-AF65-F5344CB8AC3E}">
        <p14:creationId xmlns:p14="http://schemas.microsoft.com/office/powerpoint/2010/main" val="297197250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684288" y="5992307"/>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Date Placeholder 1">
            <a:extLst>
              <a:ext uri="{FF2B5EF4-FFF2-40B4-BE49-F238E27FC236}">
                <a16:creationId xmlns:a16="http://schemas.microsoft.com/office/drawing/2014/main" id="{E049F237-89CC-E5D2-55B0-9F4BEB952328}"/>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Mayur Padia</a:t>
            </a:r>
          </a:p>
        </p:txBody>
      </p:sp>
      <p:sp>
        <p:nvSpPr>
          <p:cNvPr id="3" name="Footer Placeholder 2">
            <a:extLst>
              <a:ext uri="{FF2B5EF4-FFF2-40B4-BE49-F238E27FC236}">
                <a16:creationId xmlns:a16="http://schemas.microsoft.com/office/drawing/2014/main" id="{89E03478-88C9-C291-307E-B7B9306A278D}"/>
              </a:ext>
            </a:extLst>
          </p:cNvPr>
          <p:cNvSpPr txBox="1">
            <a:spLocks/>
          </p:cNvSpPr>
          <p:nvPr userDrawn="1"/>
        </p:nvSpPr>
        <p:spPr>
          <a:xfrm>
            <a:off x="3653367" y="6613525"/>
            <a:ext cx="48852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2301CS622</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(UI/UX Designing)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05 – Usability Testing</a:t>
            </a:r>
          </a:p>
        </p:txBody>
      </p:sp>
    </p:spTree>
    <p:extLst>
      <p:ext uri="{BB962C8B-B14F-4D97-AF65-F5344CB8AC3E}">
        <p14:creationId xmlns:p14="http://schemas.microsoft.com/office/powerpoint/2010/main" val="3206247808"/>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68688" y="6051030"/>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Date Placeholder 1">
            <a:extLst>
              <a:ext uri="{FF2B5EF4-FFF2-40B4-BE49-F238E27FC236}">
                <a16:creationId xmlns:a16="http://schemas.microsoft.com/office/drawing/2014/main" id="{D2F31F0A-A72F-7922-4010-C2875E8EA5D7}"/>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Mayur Padia</a:t>
            </a:r>
          </a:p>
        </p:txBody>
      </p:sp>
      <p:sp>
        <p:nvSpPr>
          <p:cNvPr id="3" name="Footer Placeholder 2">
            <a:extLst>
              <a:ext uri="{FF2B5EF4-FFF2-40B4-BE49-F238E27FC236}">
                <a16:creationId xmlns:a16="http://schemas.microsoft.com/office/drawing/2014/main" id="{EFC6A3AD-DE2C-321D-297A-E5776B31AED7}"/>
              </a:ext>
            </a:extLst>
          </p:cNvPr>
          <p:cNvSpPr txBox="1">
            <a:spLocks/>
          </p:cNvSpPr>
          <p:nvPr userDrawn="1"/>
        </p:nvSpPr>
        <p:spPr>
          <a:xfrm>
            <a:off x="3653367" y="6613525"/>
            <a:ext cx="48852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2301CS622</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(UI/UX Designing)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05 – Usability Testing</a:t>
            </a:r>
          </a:p>
        </p:txBody>
      </p:sp>
    </p:spTree>
    <p:extLst>
      <p:ext uri="{BB962C8B-B14F-4D97-AF65-F5344CB8AC3E}">
        <p14:creationId xmlns:p14="http://schemas.microsoft.com/office/powerpoint/2010/main" val="424331452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31161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pPr/>
              <a:t>3/10/2025</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pPr/>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67" r:id="rId1"/>
    <p:sldLayoutId id="2147483670" r:id="rId2"/>
    <p:sldLayoutId id="2147483687" r:id="rId3"/>
    <p:sldLayoutId id="2147483688" r:id="rId4"/>
    <p:sldLayoutId id="2147483671" r:id="rId5"/>
    <p:sldLayoutId id="2147483672" r:id="rId6"/>
    <p:sldLayoutId id="2147483689" r:id="rId7"/>
    <p:sldLayoutId id="2147483690" r:id="rId8"/>
    <p:sldLayoutId id="2147483673" r:id="rId9"/>
    <p:sldLayoutId id="2147483691" r:id="rId10"/>
    <p:sldLayoutId id="2147483697" r:id="rId11"/>
    <p:sldLayoutId id="2147483698" r:id="rId12"/>
    <p:sldLayoutId id="2147483674" r:id="rId13"/>
    <p:sldLayoutId id="2147483676" r:id="rId14"/>
    <p:sldLayoutId id="2147483677" r:id="rId15"/>
    <p:sldLayoutId id="2147483678" r:id="rId16"/>
    <p:sldLayoutId id="2147483679" r:id="rId17"/>
    <p:sldLayoutId id="2147483681" r:id="rId18"/>
    <p:sldLayoutId id="2147483683" r:id="rId19"/>
    <p:sldLayoutId id="2147483682" r:id="rId20"/>
    <p:sldLayoutId id="2147483684" r:id="rId21"/>
    <p:sldLayoutId id="2147483685" r:id="rId22"/>
    <p:sldLayoutId id="2147483686" r:id="rId23"/>
    <p:sldLayoutId id="2147483693" r:id="rId24"/>
    <p:sldLayoutId id="2147483696" r:id="rId25"/>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www.hotjar.com/" TargetMode="External"/><Relationship Id="rId2" Type="http://schemas.openxmlformats.org/officeDocument/2006/relationships/hyperlink" Target="https://www.usertesting.com/" TargetMode="External"/><Relationship Id="rId1" Type="http://schemas.openxmlformats.org/officeDocument/2006/relationships/slideLayout" Target="../slideLayouts/slideLayout3.xml"/><Relationship Id="rId6" Type="http://schemas.openxmlformats.org/officeDocument/2006/relationships/hyperlink" Target="https://usabilityclone.vercel.app/" TargetMode="External"/><Relationship Id="rId5" Type="http://schemas.openxmlformats.org/officeDocument/2006/relationships/hyperlink" Target="https://www.lookback.com/" TargetMode="External"/><Relationship Id="rId4" Type="http://schemas.openxmlformats.org/officeDocument/2006/relationships/hyperlink" Target="https://www.usertesting.com/platform/userzoom"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png"/><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png"/><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png"/><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png"/><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png"/><Relationship Id="rId1" Type="http://schemas.openxmlformats.org/officeDocument/2006/relationships/slideLayout" Target="../slideLayouts/slideLayout12.xml"/><Relationship Id="rId5" Type="http://schemas.openxmlformats.org/officeDocument/2006/relationships/hyperlink" Target="https://www.youtube.com/watch?v=zS9U3Gc832Y" TargetMode="External"/><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hyperlink" Target="../resources/Scroll_map_example_About_Us.png" TargetMode="External"/><Relationship Id="rId2" Type="http://schemas.openxmlformats.org/officeDocument/2006/relationships/hyperlink" Target="../resources/Click_Map_example_About_Us.png" TargetMode="External"/><Relationship Id="rId1" Type="http://schemas.openxmlformats.org/officeDocument/2006/relationships/slideLayout" Target="../slideLayouts/slideLayout3.xml"/><Relationship Id="rId6" Type="http://schemas.openxmlformats.org/officeDocument/2006/relationships/hyperlink" Target="../resources/Rage_Clicks_v5.gif" TargetMode="External"/><Relationship Id="rId5" Type="http://schemas.openxmlformats.org/officeDocument/2006/relationships/hyperlink" Target="../resources/engagement-zones.png" TargetMode="External"/><Relationship Id="rId4" Type="http://schemas.openxmlformats.org/officeDocument/2006/relationships/hyperlink" Target="../resources/Move_map_example_About_Us.png"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0E0A5353-D4D5-43D7-A039-6CFC6871D64F}"/>
              </a:ext>
            </a:extLst>
          </p:cNvPr>
          <p:cNvSpPr>
            <a:spLocks noGrp="1"/>
          </p:cNvSpPr>
          <p:nvPr>
            <p:ph type="ctrTitle"/>
          </p:nvPr>
        </p:nvSpPr>
        <p:spPr/>
        <p:txBody>
          <a:bodyPr/>
          <a:lstStyle/>
          <a:p>
            <a:r>
              <a:rPr lang="en-US" sz="4800" b="0" dirty="0">
                <a:latin typeface="Roboto Condensed Light" panose="02000000000000000000" pitchFamily="2" charset="0"/>
                <a:ea typeface="Roboto Condensed Light" panose="02000000000000000000" pitchFamily="2" charset="0"/>
              </a:rPr>
              <a:t>Unit-05</a:t>
            </a:r>
            <a:r>
              <a:rPr lang="en-US" dirty="0"/>
              <a:t> </a:t>
            </a:r>
            <a:br>
              <a:rPr lang="en-US" dirty="0"/>
            </a:br>
            <a:r>
              <a:rPr lang="en-US" dirty="0"/>
              <a:t>Usability Testing</a:t>
            </a:r>
          </a:p>
        </p:txBody>
      </p:sp>
      <p:sp>
        <p:nvSpPr>
          <p:cNvPr id="10" name="Text Placeholder 9">
            <a:extLst>
              <a:ext uri="{FF2B5EF4-FFF2-40B4-BE49-F238E27FC236}">
                <a16:creationId xmlns:a16="http://schemas.microsoft.com/office/drawing/2014/main" id="{6C137D2E-F7D0-465C-8541-F4CFBBD6738F}"/>
              </a:ext>
            </a:extLst>
          </p:cNvPr>
          <p:cNvSpPr>
            <a:spLocks noGrp="1"/>
          </p:cNvSpPr>
          <p:nvPr>
            <p:ph type="body" sz="quarter" idx="11"/>
          </p:nvPr>
        </p:nvSpPr>
        <p:spPr/>
        <p:txBody>
          <a:bodyPr/>
          <a:lstStyle/>
          <a:p>
            <a:r>
              <a:rPr lang="en-IN" dirty="0"/>
              <a:t>mayur.padia@darshan.ac.in</a:t>
            </a:r>
            <a:endParaRPr lang="en-US" dirty="0"/>
          </a:p>
        </p:txBody>
      </p:sp>
      <p:sp>
        <p:nvSpPr>
          <p:cNvPr id="11" name="Text Placeholder 10">
            <a:extLst>
              <a:ext uri="{FF2B5EF4-FFF2-40B4-BE49-F238E27FC236}">
                <a16:creationId xmlns:a16="http://schemas.microsoft.com/office/drawing/2014/main" id="{527C5C63-5136-498D-B5D5-B1F6385ED37C}"/>
              </a:ext>
            </a:extLst>
          </p:cNvPr>
          <p:cNvSpPr>
            <a:spLocks noGrp="1"/>
          </p:cNvSpPr>
          <p:nvPr>
            <p:ph type="body" sz="quarter" idx="12"/>
          </p:nvPr>
        </p:nvSpPr>
        <p:spPr/>
        <p:txBody>
          <a:bodyPr/>
          <a:lstStyle/>
          <a:p>
            <a:r>
              <a:rPr lang="en-IN" dirty="0"/>
              <a:t>99255 15118</a:t>
            </a:r>
            <a:endParaRPr lang="en-US" dirty="0"/>
          </a:p>
        </p:txBody>
      </p:sp>
      <p:sp>
        <p:nvSpPr>
          <p:cNvPr id="12" name="Text Placeholder 11">
            <a:extLst>
              <a:ext uri="{FF2B5EF4-FFF2-40B4-BE49-F238E27FC236}">
                <a16:creationId xmlns:a16="http://schemas.microsoft.com/office/drawing/2014/main" id="{C4FACC96-BA70-4FDA-AB13-3B133AD498A5}"/>
              </a:ext>
            </a:extLst>
          </p:cNvPr>
          <p:cNvSpPr>
            <a:spLocks noGrp="1"/>
          </p:cNvSpPr>
          <p:nvPr>
            <p:ph type="body" sz="quarter" idx="13"/>
          </p:nvPr>
        </p:nvSpPr>
        <p:spPr>
          <a:xfrm>
            <a:off x="1837678" y="5537768"/>
            <a:ext cx="4258322" cy="353884"/>
          </a:xfrm>
        </p:spPr>
        <p:txBody>
          <a:bodyPr/>
          <a:lstStyle/>
          <a:p>
            <a:r>
              <a:rPr lang="en-IN" dirty="0"/>
              <a:t>Department of Computer Science &amp; Engineering </a:t>
            </a:r>
            <a:endParaRPr lang="en-US" dirty="0"/>
          </a:p>
        </p:txBody>
      </p:sp>
      <p:sp>
        <p:nvSpPr>
          <p:cNvPr id="13" name="Text Placeholder 12">
            <a:extLst>
              <a:ext uri="{FF2B5EF4-FFF2-40B4-BE49-F238E27FC236}">
                <a16:creationId xmlns:a16="http://schemas.microsoft.com/office/drawing/2014/main" id="{03A79D48-3C85-46E3-9CAE-59240F299A25}"/>
              </a:ext>
            </a:extLst>
          </p:cNvPr>
          <p:cNvSpPr>
            <a:spLocks noGrp="1"/>
          </p:cNvSpPr>
          <p:nvPr>
            <p:ph type="body" sz="quarter" idx="14"/>
          </p:nvPr>
        </p:nvSpPr>
        <p:spPr/>
        <p:txBody>
          <a:bodyPr/>
          <a:lstStyle/>
          <a:p>
            <a:r>
              <a:rPr lang="en-IN" dirty="0"/>
              <a:t>Prof. Mayur Padia</a:t>
            </a:r>
            <a:endParaRPr lang="en-US" dirty="0"/>
          </a:p>
        </p:txBody>
      </p:sp>
      <p:sp>
        <p:nvSpPr>
          <p:cNvPr id="14" name="Text Placeholder 13">
            <a:extLst>
              <a:ext uri="{FF2B5EF4-FFF2-40B4-BE49-F238E27FC236}">
                <a16:creationId xmlns:a16="http://schemas.microsoft.com/office/drawing/2014/main" id="{062CA4D6-180D-44EB-978C-EAE6FB447DCE}"/>
              </a:ext>
            </a:extLst>
          </p:cNvPr>
          <p:cNvSpPr>
            <a:spLocks noGrp="1"/>
          </p:cNvSpPr>
          <p:nvPr>
            <p:ph type="body" sz="quarter" idx="16"/>
          </p:nvPr>
        </p:nvSpPr>
        <p:spPr/>
        <p:txBody>
          <a:bodyPr/>
          <a:lstStyle/>
          <a:p>
            <a:r>
              <a:rPr lang="en-IN" dirty="0"/>
              <a:t>UI/UX Designing (UI/UX) </a:t>
            </a:r>
          </a:p>
          <a:p>
            <a:r>
              <a:rPr lang="en-IN" dirty="0"/>
              <a:t>DU # </a:t>
            </a:r>
            <a:r>
              <a:rPr lang="en-US" dirty="0"/>
              <a:t>2301CS622</a:t>
            </a:r>
          </a:p>
        </p:txBody>
      </p:sp>
      <p:pic>
        <p:nvPicPr>
          <p:cNvPr id="16" name="Picture Placeholder 15"/>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p:blipFill>
        <p:spPr/>
      </p:pic>
    </p:spTree>
    <p:extLst>
      <p:ext uri="{BB962C8B-B14F-4D97-AF65-F5344CB8AC3E}">
        <p14:creationId xmlns:p14="http://schemas.microsoft.com/office/powerpoint/2010/main" val="2436520014"/>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91B54A-B7FB-6F46-E67C-128AB5F2EC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706EAB-D8FD-A327-3DA9-CD61790908AB}"/>
              </a:ext>
            </a:extLst>
          </p:cNvPr>
          <p:cNvSpPr>
            <a:spLocks noGrp="1"/>
          </p:cNvSpPr>
          <p:nvPr>
            <p:ph type="title"/>
          </p:nvPr>
        </p:nvSpPr>
        <p:spPr/>
        <p:txBody>
          <a:bodyPr/>
          <a:lstStyle/>
          <a:p>
            <a:r>
              <a:rPr lang="en-IN" dirty="0"/>
              <a:t>Visibility of System Status</a:t>
            </a:r>
          </a:p>
        </p:txBody>
      </p:sp>
      <p:pic>
        <p:nvPicPr>
          <p:cNvPr id="5" name="Content Placeholder 4">
            <a:extLst>
              <a:ext uri="{FF2B5EF4-FFF2-40B4-BE49-F238E27FC236}">
                <a16:creationId xmlns:a16="http://schemas.microsoft.com/office/drawing/2014/main" id="{E1F2D823-BF94-E2A7-DA1F-5D38320411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50117" y="863600"/>
            <a:ext cx="6491766" cy="5591175"/>
          </a:xfrm>
        </p:spPr>
      </p:pic>
      <p:sp>
        <p:nvSpPr>
          <p:cNvPr id="3" name="Arrow: Down 2">
            <a:extLst>
              <a:ext uri="{FF2B5EF4-FFF2-40B4-BE49-F238E27FC236}">
                <a16:creationId xmlns:a16="http://schemas.microsoft.com/office/drawing/2014/main" id="{38FB66AD-86E8-795C-9FDE-305041C5F551}"/>
              </a:ext>
            </a:extLst>
          </p:cNvPr>
          <p:cNvSpPr/>
          <p:nvPr/>
        </p:nvSpPr>
        <p:spPr>
          <a:xfrm rot="16200000">
            <a:off x="2534056" y="1879060"/>
            <a:ext cx="233463" cy="1123545"/>
          </a:xfrm>
          <a:prstGeom prst="downArrow">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Arrow: Down 3">
            <a:extLst>
              <a:ext uri="{FF2B5EF4-FFF2-40B4-BE49-F238E27FC236}">
                <a16:creationId xmlns:a16="http://schemas.microsoft.com/office/drawing/2014/main" id="{9FAD9F37-0BCD-3E4E-85C7-FD638DE064AC}"/>
              </a:ext>
            </a:extLst>
          </p:cNvPr>
          <p:cNvSpPr/>
          <p:nvPr/>
        </p:nvSpPr>
        <p:spPr>
          <a:xfrm rot="5400000">
            <a:off x="8591146" y="3214146"/>
            <a:ext cx="233463" cy="1123545"/>
          </a:xfrm>
          <a:prstGeom prst="downArrow">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961806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D782D-84B9-6227-72DE-0C1B677A2A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7291BE-D8E0-1542-8D3C-B17DB6F0C1FE}"/>
              </a:ext>
            </a:extLst>
          </p:cNvPr>
          <p:cNvSpPr>
            <a:spLocks noGrp="1"/>
          </p:cNvSpPr>
          <p:nvPr>
            <p:ph type="title"/>
          </p:nvPr>
        </p:nvSpPr>
        <p:spPr/>
        <p:txBody>
          <a:bodyPr/>
          <a:lstStyle/>
          <a:p>
            <a:r>
              <a:rPr lang="en-IN" dirty="0"/>
              <a:t>User Control and Freedom</a:t>
            </a:r>
          </a:p>
        </p:txBody>
      </p:sp>
      <p:sp>
        <p:nvSpPr>
          <p:cNvPr id="3" name="Content Placeholder 2">
            <a:extLst>
              <a:ext uri="{FF2B5EF4-FFF2-40B4-BE49-F238E27FC236}">
                <a16:creationId xmlns:a16="http://schemas.microsoft.com/office/drawing/2014/main" id="{B34E53BB-B12C-AFA5-49AE-A016361CAA82}"/>
              </a:ext>
            </a:extLst>
          </p:cNvPr>
          <p:cNvSpPr>
            <a:spLocks noGrp="1"/>
          </p:cNvSpPr>
          <p:nvPr>
            <p:ph idx="1"/>
          </p:nvPr>
        </p:nvSpPr>
        <p:spPr/>
        <p:txBody>
          <a:bodyPr/>
          <a:lstStyle/>
          <a:p>
            <a:r>
              <a:rPr lang="en-US" b="1" dirty="0"/>
              <a:t>Users </a:t>
            </a:r>
            <a:r>
              <a:rPr lang="en-US" dirty="0"/>
              <a:t>often </a:t>
            </a:r>
            <a:r>
              <a:rPr lang="en-US" b="1" dirty="0"/>
              <a:t>make mistakes </a:t>
            </a:r>
            <a:r>
              <a:rPr lang="en-US" dirty="0"/>
              <a:t>or </a:t>
            </a:r>
            <a:r>
              <a:rPr lang="en-US" b="1" dirty="0"/>
              <a:t>change </a:t>
            </a:r>
            <a:r>
              <a:rPr lang="en-US" dirty="0"/>
              <a:t>their </a:t>
            </a:r>
            <a:r>
              <a:rPr lang="en-US" b="1" dirty="0"/>
              <a:t>minds</a:t>
            </a:r>
            <a:r>
              <a:rPr lang="en-US" dirty="0"/>
              <a:t>. </a:t>
            </a:r>
          </a:p>
          <a:p>
            <a:r>
              <a:rPr lang="en-US" b="1" dirty="0"/>
              <a:t>Allow </a:t>
            </a:r>
            <a:r>
              <a:rPr lang="en-US" dirty="0"/>
              <a:t>them </a:t>
            </a:r>
            <a:r>
              <a:rPr lang="en-US" b="1" dirty="0"/>
              <a:t>to </a:t>
            </a:r>
            <a:r>
              <a:rPr lang="en-US" b="1" dirty="0">
                <a:solidFill>
                  <a:schemeClr val="accent6"/>
                </a:solidFill>
              </a:rPr>
              <a:t>exit</a:t>
            </a:r>
            <a:r>
              <a:rPr lang="en-US" b="1" dirty="0"/>
              <a:t> </a:t>
            </a:r>
            <a:r>
              <a:rPr lang="en-US" dirty="0"/>
              <a:t>a flow or </a:t>
            </a:r>
            <a:r>
              <a:rPr lang="en-US" b="1" dirty="0">
                <a:solidFill>
                  <a:schemeClr val="accent6"/>
                </a:solidFill>
              </a:rPr>
              <a:t>undo</a:t>
            </a:r>
            <a:r>
              <a:rPr lang="en-US" b="1" dirty="0"/>
              <a:t> </a:t>
            </a:r>
            <a:r>
              <a:rPr lang="en-US" dirty="0"/>
              <a:t>their last action and </a:t>
            </a:r>
            <a:r>
              <a:rPr lang="en-US" b="1" dirty="0"/>
              <a:t>go back to </a:t>
            </a:r>
            <a:r>
              <a:rPr lang="en-US" dirty="0"/>
              <a:t>the system’s </a:t>
            </a:r>
            <a:r>
              <a:rPr lang="en-US" b="1" dirty="0"/>
              <a:t>previous state</a:t>
            </a:r>
            <a:r>
              <a:rPr lang="en-US" dirty="0"/>
              <a:t>.</a:t>
            </a:r>
          </a:p>
          <a:p>
            <a:r>
              <a:rPr lang="en-US" b="1" i="1" dirty="0"/>
              <a:t>Heuristics </a:t>
            </a:r>
            <a:r>
              <a:rPr lang="en-US" dirty="0"/>
              <a:t>- </a:t>
            </a:r>
            <a:r>
              <a:rPr lang="en-US" b="1" dirty="0"/>
              <a:t>Users often choose system functions by mistake </a:t>
            </a:r>
            <a:r>
              <a:rPr lang="en-US" dirty="0"/>
              <a:t>and will need a </a:t>
            </a:r>
            <a:r>
              <a:rPr lang="en-US" b="1" dirty="0"/>
              <a:t>clearly marked “emergency exit” </a:t>
            </a:r>
            <a:r>
              <a:rPr lang="en-US" dirty="0"/>
              <a:t>to leave the unwanted state without having to go through an extended dialogue. </a:t>
            </a:r>
          </a:p>
          <a:p>
            <a:pPr lvl="1"/>
            <a:r>
              <a:rPr lang="en-US" b="1" dirty="0"/>
              <a:t>Support undo and redo</a:t>
            </a:r>
            <a:r>
              <a:rPr lang="en-US" dirty="0"/>
              <a:t>.</a:t>
            </a:r>
          </a:p>
          <a:p>
            <a:r>
              <a:rPr lang="en-US" dirty="0"/>
              <a:t>Users should be able to </a:t>
            </a:r>
            <a:r>
              <a:rPr lang="en-US" b="1" dirty="0"/>
              <a:t>quickly correct mistakes</a:t>
            </a:r>
            <a:r>
              <a:rPr lang="en-US" dirty="0"/>
              <a:t> or </a:t>
            </a:r>
            <a:r>
              <a:rPr lang="en-US" b="1" dirty="0"/>
              <a:t>backtrack</a:t>
            </a:r>
            <a:r>
              <a:rPr lang="en-US" dirty="0"/>
              <a:t> on choices made. </a:t>
            </a:r>
          </a:p>
          <a:p>
            <a:r>
              <a:rPr lang="en-US" dirty="0"/>
              <a:t>The ability to </a:t>
            </a:r>
            <a:r>
              <a:rPr lang="en-US" b="1" dirty="0"/>
              <a:t>easily</a:t>
            </a:r>
            <a:r>
              <a:rPr lang="en-US" dirty="0"/>
              <a:t> </a:t>
            </a:r>
            <a:r>
              <a:rPr lang="en-US" b="1" dirty="0"/>
              <a:t>get out of</a:t>
            </a:r>
            <a:r>
              <a:rPr lang="en-US" dirty="0"/>
              <a:t> </a:t>
            </a:r>
            <a:r>
              <a:rPr lang="en-US" b="1" dirty="0"/>
              <a:t>trouble encourages exploration</a:t>
            </a:r>
            <a:r>
              <a:rPr lang="en-US" dirty="0"/>
              <a:t>, </a:t>
            </a:r>
          </a:p>
          <a:p>
            <a:pPr lvl="1"/>
            <a:r>
              <a:rPr lang="en-US" dirty="0"/>
              <a:t>It facilitates </a:t>
            </a:r>
            <a:r>
              <a:rPr lang="en-US" b="1" dirty="0"/>
              <a:t>learning </a:t>
            </a:r>
            <a:r>
              <a:rPr lang="en-US" dirty="0"/>
              <a:t>and </a:t>
            </a:r>
            <a:r>
              <a:rPr lang="en-US" b="1" dirty="0"/>
              <a:t>discovery </a:t>
            </a:r>
            <a:r>
              <a:rPr lang="en-US" dirty="0"/>
              <a:t>of features. </a:t>
            </a:r>
          </a:p>
          <a:p>
            <a:pPr lvl="1"/>
            <a:r>
              <a:rPr lang="en-US" dirty="0"/>
              <a:t>It also </a:t>
            </a:r>
            <a:r>
              <a:rPr lang="en-US" b="1" dirty="0"/>
              <a:t>increases overall use </a:t>
            </a:r>
            <a:r>
              <a:rPr lang="en-US" dirty="0"/>
              <a:t>and </a:t>
            </a:r>
            <a:r>
              <a:rPr lang="en-US" b="1" dirty="0"/>
              <a:t>sales</a:t>
            </a:r>
            <a:r>
              <a:rPr lang="en-US" dirty="0"/>
              <a:t>.</a:t>
            </a:r>
          </a:p>
          <a:p>
            <a:r>
              <a:rPr lang="en-US" b="1" dirty="0"/>
              <a:t>Several UI controls </a:t>
            </a:r>
            <a:r>
              <a:rPr lang="en-US" dirty="0"/>
              <a:t>that typically </a:t>
            </a:r>
            <a:r>
              <a:rPr lang="en-US" b="1" dirty="0"/>
              <a:t>allow people </a:t>
            </a:r>
            <a:r>
              <a:rPr lang="en-US" dirty="0"/>
              <a:t>to </a:t>
            </a:r>
            <a:r>
              <a:rPr lang="en-US" b="1" dirty="0"/>
              <a:t>go back to </a:t>
            </a:r>
            <a:r>
              <a:rPr lang="en-US" dirty="0"/>
              <a:t>the </a:t>
            </a:r>
            <a:r>
              <a:rPr lang="en-US" b="1" dirty="0"/>
              <a:t>previous state </a:t>
            </a:r>
            <a:r>
              <a:rPr lang="en-US" dirty="0"/>
              <a:t>of the system:</a:t>
            </a:r>
          </a:p>
          <a:p>
            <a:pPr lvl="1"/>
            <a:r>
              <a:rPr lang="en-US" dirty="0"/>
              <a:t>A </a:t>
            </a:r>
            <a:r>
              <a:rPr lang="en-US" b="1" i="1" dirty="0"/>
              <a:t>Back link </a:t>
            </a:r>
            <a:r>
              <a:rPr lang="en-US" dirty="0"/>
              <a:t>which </a:t>
            </a:r>
            <a:r>
              <a:rPr lang="en-US" b="1" dirty="0"/>
              <a:t>returns users to</a:t>
            </a:r>
            <a:r>
              <a:rPr lang="en-US" dirty="0"/>
              <a:t> a </a:t>
            </a:r>
            <a:r>
              <a:rPr lang="en-US" b="1" dirty="0"/>
              <a:t>previous</a:t>
            </a:r>
            <a:r>
              <a:rPr lang="en-US" dirty="0"/>
              <a:t> page or </a:t>
            </a:r>
            <a:r>
              <a:rPr lang="en-US" b="1" dirty="0"/>
              <a:t>screen</a:t>
            </a:r>
          </a:p>
          <a:p>
            <a:pPr lvl="1"/>
            <a:r>
              <a:rPr lang="en-US" dirty="0"/>
              <a:t>A </a:t>
            </a:r>
            <a:r>
              <a:rPr lang="en-US" b="1" i="1" dirty="0"/>
              <a:t>Cancel link </a:t>
            </a:r>
            <a:r>
              <a:rPr lang="en-US" dirty="0"/>
              <a:t>which allows the user to </a:t>
            </a:r>
            <a:r>
              <a:rPr lang="en-US" b="1" dirty="0"/>
              <a:t>quit a task</a:t>
            </a:r>
            <a:r>
              <a:rPr lang="en-US" dirty="0"/>
              <a:t> or multi-step process</a:t>
            </a:r>
          </a:p>
          <a:p>
            <a:pPr lvl="1"/>
            <a:r>
              <a:rPr lang="en-US" dirty="0"/>
              <a:t>A </a:t>
            </a:r>
            <a:r>
              <a:rPr lang="en-US" b="1" i="1" dirty="0"/>
              <a:t>Close link</a:t>
            </a:r>
            <a:r>
              <a:rPr lang="en-US" dirty="0"/>
              <a:t> which allows users to </a:t>
            </a:r>
            <a:r>
              <a:rPr lang="en-US" b="1" dirty="0"/>
              <a:t>close a new view</a:t>
            </a:r>
          </a:p>
          <a:p>
            <a:pPr lvl="1"/>
            <a:r>
              <a:rPr lang="en-US" dirty="0"/>
              <a:t>An </a:t>
            </a:r>
            <a:r>
              <a:rPr lang="en-US" b="1" i="1" dirty="0"/>
              <a:t>Undo option </a:t>
            </a:r>
            <a:r>
              <a:rPr lang="en-US" dirty="0"/>
              <a:t>to allow users to </a:t>
            </a:r>
            <a:r>
              <a:rPr lang="en-US" b="1" dirty="0"/>
              <a:t>backtrack on a change </a:t>
            </a:r>
            <a:r>
              <a:rPr lang="en-US" dirty="0"/>
              <a:t>to a UI element</a:t>
            </a:r>
            <a:endParaRPr lang="en-IN" dirty="0"/>
          </a:p>
        </p:txBody>
      </p:sp>
    </p:spTree>
    <p:extLst>
      <p:ext uri="{BB962C8B-B14F-4D97-AF65-F5344CB8AC3E}">
        <p14:creationId xmlns:p14="http://schemas.microsoft.com/office/powerpoint/2010/main" val="41576114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9B7A2-D732-3A6F-7F11-9D6488660F4C}"/>
              </a:ext>
            </a:extLst>
          </p:cNvPr>
          <p:cNvSpPr>
            <a:spLocks noGrp="1"/>
          </p:cNvSpPr>
          <p:nvPr>
            <p:ph type="title"/>
          </p:nvPr>
        </p:nvSpPr>
        <p:spPr/>
        <p:txBody>
          <a:bodyPr/>
          <a:lstStyle/>
          <a:p>
            <a:r>
              <a:rPr lang="en-US" dirty="0"/>
              <a:t>Activity</a:t>
            </a:r>
            <a:endParaRPr lang="en-IN" dirty="0"/>
          </a:p>
        </p:txBody>
      </p:sp>
      <p:sp>
        <p:nvSpPr>
          <p:cNvPr id="3" name="Content Placeholder 2">
            <a:extLst>
              <a:ext uri="{FF2B5EF4-FFF2-40B4-BE49-F238E27FC236}">
                <a16:creationId xmlns:a16="http://schemas.microsoft.com/office/drawing/2014/main" id="{62626D71-D5A9-9466-036E-F0EFD301434E}"/>
              </a:ext>
            </a:extLst>
          </p:cNvPr>
          <p:cNvSpPr>
            <a:spLocks noGrp="1"/>
          </p:cNvSpPr>
          <p:nvPr>
            <p:ph idx="1"/>
          </p:nvPr>
        </p:nvSpPr>
        <p:spPr/>
        <p:txBody>
          <a:bodyPr/>
          <a:lstStyle/>
          <a:p>
            <a:r>
              <a:rPr lang="en-US" dirty="0"/>
              <a:t>Identify at least </a:t>
            </a:r>
            <a:r>
              <a:rPr lang="en-US" b="1" dirty="0"/>
              <a:t>three instances </a:t>
            </a:r>
            <a:r>
              <a:rPr lang="en-US" dirty="0"/>
              <a:t>where the product provides </a:t>
            </a:r>
            <a:r>
              <a:rPr lang="en-US" b="1" dirty="0"/>
              <a:t>user control and freedom</a:t>
            </a:r>
            <a:r>
              <a:rPr lang="en-US" dirty="0"/>
              <a:t>.</a:t>
            </a:r>
          </a:p>
          <a:p>
            <a:r>
              <a:rPr lang="en-US" dirty="0"/>
              <a:t>Identify at least </a:t>
            </a:r>
            <a:r>
              <a:rPr lang="en-US" b="1" dirty="0"/>
              <a:t>two usability issues </a:t>
            </a:r>
            <a:r>
              <a:rPr lang="en-US" dirty="0"/>
              <a:t>where </a:t>
            </a:r>
            <a:r>
              <a:rPr lang="en-US" b="1" dirty="0"/>
              <a:t>users </a:t>
            </a:r>
            <a:r>
              <a:rPr lang="en-US" dirty="0"/>
              <a:t>might </a:t>
            </a:r>
            <a:r>
              <a:rPr lang="en-US" b="1" dirty="0"/>
              <a:t>feel trapped </a:t>
            </a:r>
            <a:r>
              <a:rPr lang="en-US" dirty="0"/>
              <a:t>or lack an option to undo an action.</a:t>
            </a:r>
            <a:endParaRPr lang="en-IN" dirty="0"/>
          </a:p>
        </p:txBody>
      </p:sp>
    </p:spTree>
    <p:extLst>
      <p:ext uri="{BB962C8B-B14F-4D97-AF65-F5344CB8AC3E}">
        <p14:creationId xmlns:p14="http://schemas.microsoft.com/office/powerpoint/2010/main" val="328434570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580BF-F9E1-28AA-E2CD-CA4459E447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FA3693-A472-24C6-1E85-4F7F7AA32E96}"/>
              </a:ext>
            </a:extLst>
          </p:cNvPr>
          <p:cNvSpPr>
            <a:spLocks noGrp="1"/>
          </p:cNvSpPr>
          <p:nvPr>
            <p:ph type="title"/>
          </p:nvPr>
        </p:nvSpPr>
        <p:spPr/>
        <p:txBody>
          <a:bodyPr/>
          <a:lstStyle/>
          <a:p>
            <a:r>
              <a:rPr lang="en-IN" dirty="0"/>
              <a:t>User Control and Freedom (contd.)</a:t>
            </a:r>
          </a:p>
        </p:txBody>
      </p:sp>
      <p:pic>
        <p:nvPicPr>
          <p:cNvPr id="5" name="Content Placeholder 4">
            <a:extLst>
              <a:ext uri="{FF2B5EF4-FFF2-40B4-BE49-F238E27FC236}">
                <a16:creationId xmlns:a16="http://schemas.microsoft.com/office/drawing/2014/main" id="{83CC556E-B1F1-2A64-A65D-A048BD3613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8063" y="1000218"/>
            <a:ext cx="10355874" cy="4857563"/>
          </a:xfrm>
          <a:ln>
            <a:solidFill>
              <a:schemeClr val="tx1"/>
            </a:solidFill>
          </a:ln>
        </p:spPr>
      </p:pic>
      <p:sp>
        <p:nvSpPr>
          <p:cNvPr id="3" name="Rectangle 2">
            <a:extLst>
              <a:ext uri="{FF2B5EF4-FFF2-40B4-BE49-F238E27FC236}">
                <a16:creationId xmlns:a16="http://schemas.microsoft.com/office/drawing/2014/main" id="{20EE0F41-4C03-AC29-3975-EF9B6CF95B0B}"/>
              </a:ext>
            </a:extLst>
          </p:cNvPr>
          <p:cNvSpPr/>
          <p:nvPr/>
        </p:nvSpPr>
        <p:spPr>
          <a:xfrm>
            <a:off x="6712085" y="3803514"/>
            <a:ext cx="661480" cy="233465"/>
          </a:xfrm>
          <a:prstGeom prst="rect">
            <a:avLst/>
          </a:prstGeom>
          <a:solidFill>
            <a:srgbClr val="FCEBD1">
              <a:alpha val="20000"/>
            </a:srgbClr>
          </a:solidFill>
          <a:ln w="38100">
            <a:solidFill>
              <a:srgbClr val="6993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013079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4D64B-C0B9-25FF-B355-60B6212D0C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1D6C67-4024-8F8F-0A63-5C646461E9E8}"/>
              </a:ext>
            </a:extLst>
          </p:cNvPr>
          <p:cNvSpPr>
            <a:spLocks noGrp="1"/>
          </p:cNvSpPr>
          <p:nvPr>
            <p:ph type="title"/>
          </p:nvPr>
        </p:nvSpPr>
        <p:spPr/>
        <p:txBody>
          <a:bodyPr/>
          <a:lstStyle/>
          <a:p>
            <a:r>
              <a:rPr lang="en-IN" dirty="0"/>
              <a:t>User Control and Freedom (contd.)</a:t>
            </a:r>
          </a:p>
        </p:txBody>
      </p:sp>
      <p:pic>
        <p:nvPicPr>
          <p:cNvPr id="7" name="Content Placeholder 6">
            <a:extLst>
              <a:ext uri="{FF2B5EF4-FFF2-40B4-BE49-F238E27FC236}">
                <a16:creationId xmlns:a16="http://schemas.microsoft.com/office/drawing/2014/main" id="{314E931E-99F3-37B6-B1AF-8A9F7D074C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9209" y="711201"/>
            <a:ext cx="6973581" cy="5783831"/>
          </a:xfrm>
          <a:ln>
            <a:solidFill>
              <a:schemeClr val="tx1"/>
            </a:solidFill>
          </a:ln>
        </p:spPr>
      </p:pic>
      <p:grpSp>
        <p:nvGrpSpPr>
          <p:cNvPr id="5" name="Group 4">
            <a:extLst>
              <a:ext uri="{FF2B5EF4-FFF2-40B4-BE49-F238E27FC236}">
                <a16:creationId xmlns:a16="http://schemas.microsoft.com/office/drawing/2014/main" id="{1D18ED04-9841-8EEA-BBB7-36BD5745F117}"/>
              </a:ext>
            </a:extLst>
          </p:cNvPr>
          <p:cNvGrpSpPr/>
          <p:nvPr/>
        </p:nvGrpSpPr>
        <p:grpSpPr>
          <a:xfrm>
            <a:off x="7762672" y="1070043"/>
            <a:ext cx="2548646" cy="447472"/>
            <a:chOff x="7762672" y="1070043"/>
            <a:chExt cx="2548646" cy="447472"/>
          </a:xfrm>
        </p:grpSpPr>
        <p:sp>
          <p:nvSpPr>
            <p:cNvPr id="3" name="Arrow: Right 2">
              <a:extLst>
                <a:ext uri="{FF2B5EF4-FFF2-40B4-BE49-F238E27FC236}">
                  <a16:creationId xmlns:a16="http://schemas.microsoft.com/office/drawing/2014/main" id="{90A934AC-7AAE-166C-D317-1BF71FC9EB84}"/>
                </a:ext>
              </a:extLst>
            </p:cNvPr>
            <p:cNvSpPr/>
            <p:nvPr/>
          </p:nvSpPr>
          <p:spPr>
            <a:xfrm rot="10800000">
              <a:off x="8073957" y="1138136"/>
              <a:ext cx="2237361" cy="284265"/>
            </a:xfrm>
            <a:prstGeom prst="rightArrow">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ight Brace 3">
              <a:extLst>
                <a:ext uri="{FF2B5EF4-FFF2-40B4-BE49-F238E27FC236}">
                  <a16:creationId xmlns:a16="http://schemas.microsoft.com/office/drawing/2014/main" id="{8D3C9D9A-1368-B250-EAF1-3E887E4D1C82}"/>
                </a:ext>
              </a:extLst>
            </p:cNvPr>
            <p:cNvSpPr/>
            <p:nvPr/>
          </p:nvSpPr>
          <p:spPr>
            <a:xfrm>
              <a:off x="7762672" y="1070043"/>
              <a:ext cx="155643" cy="447472"/>
            </a:xfrm>
            <a:prstGeom prst="rightBrace">
              <a:avLst/>
            </a:prstGeom>
            <a:ln w="190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Tree>
    <p:extLst>
      <p:ext uri="{BB962C8B-B14F-4D97-AF65-F5344CB8AC3E}">
        <p14:creationId xmlns:p14="http://schemas.microsoft.com/office/powerpoint/2010/main" val="42939364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6F8AB-150B-6BF7-3CD7-E81DA3CEBC6A}"/>
              </a:ext>
            </a:extLst>
          </p:cNvPr>
          <p:cNvSpPr>
            <a:spLocks noGrp="1"/>
          </p:cNvSpPr>
          <p:nvPr>
            <p:ph type="title"/>
          </p:nvPr>
        </p:nvSpPr>
        <p:spPr/>
        <p:txBody>
          <a:bodyPr/>
          <a:lstStyle/>
          <a:p>
            <a:r>
              <a:rPr lang="en-IN" dirty="0"/>
              <a:t>User Control and Freedom (contd.)</a:t>
            </a:r>
          </a:p>
        </p:txBody>
      </p:sp>
      <p:pic>
        <p:nvPicPr>
          <p:cNvPr id="5" name="Content Placeholder 4">
            <a:extLst>
              <a:ext uri="{FF2B5EF4-FFF2-40B4-BE49-F238E27FC236}">
                <a16:creationId xmlns:a16="http://schemas.microsoft.com/office/drawing/2014/main" id="{914EA8E4-499A-2259-2353-E0C74AE613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1397" y="842417"/>
            <a:ext cx="7789205" cy="5727996"/>
          </a:xfrm>
          <a:ln>
            <a:solidFill>
              <a:schemeClr val="tx1"/>
            </a:solidFill>
          </a:ln>
        </p:spPr>
      </p:pic>
      <p:sp>
        <p:nvSpPr>
          <p:cNvPr id="3" name="Arrow: Down 2">
            <a:extLst>
              <a:ext uri="{FF2B5EF4-FFF2-40B4-BE49-F238E27FC236}">
                <a16:creationId xmlns:a16="http://schemas.microsoft.com/office/drawing/2014/main" id="{D9171C8B-2474-E3F1-9E58-81E13A456482}"/>
              </a:ext>
            </a:extLst>
          </p:cNvPr>
          <p:cNvSpPr/>
          <p:nvPr/>
        </p:nvSpPr>
        <p:spPr>
          <a:xfrm>
            <a:off x="5029201" y="5149821"/>
            <a:ext cx="282102" cy="865762"/>
          </a:xfrm>
          <a:prstGeom prst="downArrow">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44048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EC7D0-5B55-EAA6-91FA-A9B5B048B58D}"/>
              </a:ext>
            </a:extLst>
          </p:cNvPr>
          <p:cNvSpPr>
            <a:spLocks noGrp="1"/>
          </p:cNvSpPr>
          <p:nvPr>
            <p:ph type="title"/>
          </p:nvPr>
        </p:nvSpPr>
        <p:spPr/>
        <p:txBody>
          <a:bodyPr/>
          <a:lstStyle/>
          <a:p>
            <a:r>
              <a:rPr lang="en-US" dirty="0"/>
              <a:t>Steps to conduct heuristic evaluation</a:t>
            </a:r>
            <a:endParaRPr lang="en-IN" dirty="0"/>
          </a:p>
        </p:txBody>
      </p:sp>
      <p:sp>
        <p:nvSpPr>
          <p:cNvPr id="3" name="Content Placeholder 2">
            <a:extLst>
              <a:ext uri="{FF2B5EF4-FFF2-40B4-BE49-F238E27FC236}">
                <a16:creationId xmlns:a16="http://schemas.microsoft.com/office/drawing/2014/main" id="{21ADFB3A-2696-71A9-D6D0-EC4AF6DBAD96}"/>
              </a:ext>
            </a:extLst>
          </p:cNvPr>
          <p:cNvSpPr>
            <a:spLocks noGrp="1"/>
          </p:cNvSpPr>
          <p:nvPr>
            <p:ph idx="1"/>
          </p:nvPr>
        </p:nvSpPr>
        <p:spPr>
          <a:xfrm>
            <a:off x="5042263" y="863444"/>
            <a:ext cx="7018559" cy="5590565"/>
          </a:xfrm>
        </p:spPr>
        <p:txBody>
          <a:bodyPr/>
          <a:lstStyle/>
          <a:p>
            <a:pPr marL="534988" lvl="1" indent="-457200">
              <a:buFont typeface="+mj-lt"/>
              <a:buAutoNum type="arabicPeriod"/>
            </a:pPr>
            <a:r>
              <a:rPr lang="en-US" sz="2400" b="1" dirty="0"/>
              <a:t>Choose and Train Your Team</a:t>
            </a:r>
            <a:r>
              <a:rPr lang="en-US" sz="2400" dirty="0"/>
              <a:t> - three to five people should independently evaluate</a:t>
            </a:r>
          </a:p>
          <a:p>
            <a:pPr marL="534988" lvl="1" indent="-457200">
              <a:buFont typeface="+mj-lt"/>
              <a:buAutoNum type="arabicPeriod"/>
            </a:pPr>
            <a:r>
              <a:rPr lang="en-US" sz="2400" b="1" dirty="0"/>
              <a:t>Decide How to Document Evaluations</a:t>
            </a:r>
          </a:p>
          <a:p>
            <a:pPr marL="992188" lvl="3" indent="-457200">
              <a:buFont typeface="Wingdings" panose="05000000000000000000" pitchFamily="2" charset="2"/>
              <a:buChar char="§"/>
            </a:pPr>
            <a:r>
              <a:rPr lang="en-US" sz="1800" dirty="0"/>
              <a:t>Heuristic-evaluation workbook</a:t>
            </a:r>
          </a:p>
          <a:p>
            <a:pPr marL="992188" lvl="3" indent="-457200">
              <a:buFont typeface="Wingdings" panose="05000000000000000000" pitchFamily="2" charset="2"/>
              <a:buChar char="§"/>
            </a:pPr>
            <a:r>
              <a:rPr lang="en-US" sz="1800" dirty="0"/>
              <a:t>Spreadsheet</a:t>
            </a:r>
          </a:p>
          <a:p>
            <a:pPr marL="992188" lvl="3" indent="-457200">
              <a:buFont typeface="Wingdings" panose="05000000000000000000" pitchFamily="2" charset="2"/>
              <a:buChar char="§"/>
            </a:pPr>
            <a:r>
              <a:rPr lang="en-US" sz="1800" dirty="0"/>
              <a:t>Digital whiteboard – Miro or Mural</a:t>
            </a:r>
            <a:endParaRPr lang="en-US" sz="2200" dirty="0"/>
          </a:p>
          <a:p>
            <a:pPr marL="534988" lvl="1" indent="-457200">
              <a:buFont typeface="+mj-lt"/>
              <a:buAutoNum type="arabicPeriod" startAt="3"/>
            </a:pPr>
            <a:r>
              <a:rPr lang="en-US" sz="2400" b="1" dirty="0"/>
              <a:t>Evaluate Independently</a:t>
            </a:r>
          </a:p>
          <a:p>
            <a:pPr marL="992188" lvl="3" indent="-457200">
              <a:buFont typeface="Wingdings" panose="05000000000000000000" pitchFamily="2" charset="2"/>
              <a:buChar char="§"/>
            </a:pPr>
            <a:r>
              <a:rPr lang="en-US" sz="2000" dirty="0"/>
              <a:t>Become Familiar with the Product</a:t>
            </a:r>
          </a:p>
          <a:p>
            <a:pPr marL="992188" lvl="3" indent="-457200">
              <a:buFont typeface="Wingdings" panose="05000000000000000000" pitchFamily="2" charset="2"/>
              <a:buChar char="§"/>
            </a:pPr>
            <a:r>
              <a:rPr lang="en-US" sz="2000" dirty="0"/>
              <a:t>Look for Issues</a:t>
            </a:r>
          </a:p>
          <a:p>
            <a:pPr marL="534988" lvl="1" indent="-457200">
              <a:buFont typeface="+mj-lt"/>
              <a:buAutoNum type="arabicPeriod" startAt="4"/>
            </a:pPr>
            <a:r>
              <a:rPr lang="en-US" sz="2400" b="1" dirty="0"/>
              <a:t>Merge Identified Issues</a:t>
            </a:r>
            <a:endParaRPr lang="en-US" b="1" dirty="0"/>
          </a:p>
        </p:txBody>
      </p:sp>
      <p:pic>
        <p:nvPicPr>
          <p:cNvPr id="5" name="Picture 4">
            <a:extLst>
              <a:ext uri="{FF2B5EF4-FFF2-40B4-BE49-F238E27FC236}">
                <a16:creationId xmlns:a16="http://schemas.microsoft.com/office/drawing/2014/main" id="{5C0D6074-5EAE-D29D-0641-31A344E30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150" y="833570"/>
            <a:ext cx="4355918" cy="5650312"/>
          </a:xfrm>
          <a:prstGeom prst="rect">
            <a:avLst/>
          </a:prstGeom>
          <a:ln>
            <a:solidFill>
              <a:schemeClr val="tx1"/>
            </a:solidFill>
          </a:ln>
        </p:spPr>
      </p:pic>
    </p:spTree>
    <p:extLst>
      <p:ext uri="{BB962C8B-B14F-4D97-AF65-F5344CB8AC3E}">
        <p14:creationId xmlns:p14="http://schemas.microsoft.com/office/powerpoint/2010/main" val="41019344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14362-EFA3-9FA2-DAAA-D9F9EFBD39EB}"/>
              </a:ext>
            </a:extLst>
          </p:cNvPr>
          <p:cNvSpPr>
            <a:spLocks noGrp="1"/>
          </p:cNvSpPr>
          <p:nvPr>
            <p:ph type="title"/>
          </p:nvPr>
        </p:nvSpPr>
        <p:spPr/>
        <p:txBody>
          <a:bodyPr/>
          <a:lstStyle/>
          <a:p>
            <a:r>
              <a:rPr lang="en-US" dirty="0"/>
              <a:t>Heuristic Evaluation - Example</a:t>
            </a:r>
            <a:endParaRPr lang="en-IN" dirty="0"/>
          </a:p>
        </p:txBody>
      </p:sp>
      <p:grpSp>
        <p:nvGrpSpPr>
          <p:cNvPr id="13" name="Group 12">
            <a:extLst>
              <a:ext uri="{FF2B5EF4-FFF2-40B4-BE49-F238E27FC236}">
                <a16:creationId xmlns:a16="http://schemas.microsoft.com/office/drawing/2014/main" id="{DF1B8A93-48B7-F0C3-6871-3F8DB0AD22E6}"/>
              </a:ext>
            </a:extLst>
          </p:cNvPr>
          <p:cNvGrpSpPr/>
          <p:nvPr/>
        </p:nvGrpSpPr>
        <p:grpSpPr>
          <a:xfrm>
            <a:off x="5334003" y="1080251"/>
            <a:ext cx="3243941" cy="4697497"/>
            <a:chOff x="4049488" y="1132040"/>
            <a:chExt cx="3243941" cy="4697497"/>
          </a:xfrm>
        </p:grpSpPr>
        <p:sp>
          <p:nvSpPr>
            <p:cNvPr id="6" name="Rectangle 5">
              <a:extLst>
                <a:ext uri="{FF2B5EF4-FFF2-40B4-BE49-F238E27FC236}">
                  <a16:creationId xmlns:a16="http://schemas.microsoft.com/office/drawing/2014/main" id="{71C6A0BC-260F-C59E-DDD0-7E0649BA2B9C}"/>
                </a:ext>
              </a:extLst>
            </p:cNvPr>
            <p:cNvSpPr/>
            <p:nvPr/>
          </p:nvSpPr>
          <p:spPr>
            <a:xfrm>
              <a:off x="4049488" y="1132040"/>
              <a:ext cx="3243941" cy="4697497"/>
            </a:xfrm>
            <a:prstGeom prst="rect">
              <a:avLst/>
            </a:prstGeom>
            <a:solidFill>
              <a:srgbClr val="FFE9F1"/>
            </a:solidFill>
            <a:ln w="38100">
              <a:solidFill>
                <a:srgbClr val="8B10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solidFill>
                    <a:srgbClr val="8B1038"/>
                  </a:solidFill>
                </a:rPr>
                <a:t>Issues</a:t>
              </a:r>
            </a:p>
            <a:p>
              <a:pPr algn="ctr"/>
              <a:endParaRPr lang="en-IN" sz="2400" b="1" dirty="0">
                <a:solidFill>
                  <a:srgbClr val="8B1038"/>
                </a:solidFill>
              </a:endParaRPr>
            </a:p>
            <a:p>
              <a:pPr algn="ctr"/>
              <a:endParaRPr lang="en-IN" sz="2400" b="1" dirty="0">
                <a:solidFill>
                  <a:srgbClr val="8B1038"/>
                </a:solidFill>
              </a:endParaRPr>
            </a:p>
            <a:p>
              <a:pPr algn="ctr"/>
              <a:endParaRPr lang="en-IN" sz="2400" b="1" dirty="0">
                <a:solidFill>
                  <a:srgbClr val="8B1038"/>
                </a:solidFill>
              </a:endParaRPr>
            </a:p>
            <a:p>
              <a:pPr algn="ctr"/>
              <a:endParaRPr lang="en-IN" sz="2400" b="1" dirty="0">
                <a:solidFill>
                  <a:srgbClr val="8B1038"/>
                </a:solidFill>
              </a:endParaRPr>
            </a:p>
            <a:p>
              <a:endParaRPr lang="en-IN" sz="2400" b="1" dirty="0">
                <a:solidFill>
                  <a:schemeClr val="tx1"/>
                </a:solidFill>
              </a:endParaRPr>
            </a:p>
            <a:p>
              <a:endParaRPr lang="en-IN" sz="2400" b="1" dirty="0">
                <a:solidFill>
                  <a:schemeClr val="tx1"/>
                </a:solidFill>
              </a:endParaRPr>
            </a:p>
            <a:p>
              <a:endParaRPr lang="en-IN" sz="2400" b="1" dirty="0">
                <a:solidFill>
                  <a:schemeClr val="tx1"/>
                </a:solidFill>
              </a:endParaRPr>
            </a:p>
            <a:p>
              <a:endParaRPr lang="en-IN" sz="2400" b="1" dirty="0">
                <a:solidFill>
                  <a:schemeClr val="tx1"/>
                </a:solidFill>
              </a:endParaRPr>
            </a:p>
          </p:txBody>
        </p:sp>
        <p:sp>
          <p:nvSpPr>
            <p:cNvPr id="9" name="TextBox 8">
              <a:extLst>
                <a:ext uri="{FF2B5EF4-FFF2-40B4-BE49-F238E27FC236}">
                  <a16:creationId xmlns:a16="http://schemas.microsoft.com/office/drawing/2014/main" id="{72819E05-F2ED-679F-FDF2-2811EF730D73}"/>
                </a:ext>
              </a:extLst>
            </p:cNvPr>
            <p:cNvSpPr txBox="1"/>
            <p:nvPr/>
          </p:nvSpPr>
          <p:spPr>
            <a:xfrm>
              <a:off x="4146193" y="2704350"/>
              <a:ext cx="2201447" cy="1569660"/>
            </a:xfrm>
            <a:prstGeom prst="rect">
              <a:avLst/>
            </a:prstGeom>
            <a:noFill/>
          </p:spPr>
          <p:txBody>
            <a:bodyPr wrap="square">
              <a:spAutoFit/>
            </a:bodyPr>
            <a:lstStyle/>
            <a:p>
              <a:r>
                <a:rPr lang="en-IN" sz="2400" b="1" dirty="0">
                  <a:solidFill>
                    <a:schemeClr val="tx1"/>
                  </a:solidFill>
                </a:rPr>
                <a:t>Text overlaps with product images on listing pages</a:t>
              </a:r>
              <a:endParaRPr lang="en-IN" sz="2400" dirty="0"/>
            </a:p>
          </p:txBody>
        </p:sp>
      </p:grpSp>
      <p:grpSp>
        <p:nvGrpSpPr>
          <p:cNvPr id="12" name="Group 11">
            <a:extLst>
              <a:ext uri="{FF2B5EF4-FFF2-40B4-BE49-F238E27FC236}">
                <a16:creationId xmlns:a16="http://schemas.microsoft.com/office/drawing/2014/main" id="{716510F8-7DCF-A917-2B51-98C878233FCD}"/>
              </a:ext>
            </a:extLst>
          </p:cNvPr>
          <p:cNvGrpSpPr/>
          <p:nvPr/>
        </p:nvGrpSpPr>
        <p:grpSpPr>
          <a:xfrm>
            <a:off x="8773888" y="1080252"/>
            <a:ext cx="3243941" cy="4697498"/>
            <a:chOff x="7489373" y="1132041"/>
            <a:chExt cx="3243941" cy="4697498"/>
          </a:xfrm>
        </p:grpSpPr>
        <p:sp>
          <p:nvSpPr>
            <p:cNvPr id="7" name="Rectangle 6">
              <a:extLst>
                <a:ext uri="{FF2B5EF4-FFF2-40B4-BE49-F238E27FC236}">
                  <a16:creationId xmlns:a16="http://schemas.microsoft.com/office/drawing/2014/main" id="{5A4EAE82-F0D8-AD10-9FB9-310327C36F7D}"/>
                </a:ext>
              </a:extLst>
            </p:cNvPr>
            <p:cNvSpPr/>
            <p:nvPr/>
          </p:nvSpPr>
          <p:spPr>
            <a:xfrm>
              <a:off x="7489373" y="1132041"/>
              <a:ext cx="3243941" cy="4697498"/>
            </a:xfrm>
            <a:prstGeom prst="rect">
              <a:avLst/>
            </a:prstGeom>
            <a:solidFill>
              <a:srgbClr val="FFE9F1"/>
            </a:solidFill>
            <a:ln w="38100">
              <a:solidFill>
                <a:srgbClr val="8B10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solidFill>
                    <a:srgbClr val="8B1038"/>
                  </a:solidFill>
                </a:rPr>
                <a:t>Recommendations</a:t>
              </a:r>
            </a:p>
            <a:p>
              <a:pPr algn="ctr"/>
              <a:endParaRPr lang="en-IN" sz="2400" b="1" dirty="0">
                <a:solidFill>
                  <a:srgbClr val="8B1038"/>
                </a:solidFill>
              </a:endParaRPr>
            </a:p>
            <a:p>
              <a:pPr algn="ctr"/>
              <a:endParaRPr lang="en-IN" sz="2400" b="1" dirty="0">
                <a:solidFill>
                  <a:srgbClr val="8B1038"/>
                </a:solidFill>
              </a:endParaRPr>
            </a:p>
            <a:p>
              <a:pPr algn="ctr"/>
              <a:endParaRPr lang="en-IN" sz="2400" b="1" dirty="0">
                <a:solidFill>
                  <a:srgbClr val="8B1038"/>
                </a:solidFill>
              </a:endParaRPr>
            </a:p>
            <a:p>
              <a:pPr algn="ctr"/>
              <a:endParaRPr lang="en-IN" sz="2400" b="1" dirty="0">
                <a:solidFill>
                  <a:srgbClr val="8B1038"/>
                </a:solidFill>
              </a:endParaRPr>
            </a:p>
            <a:p>
              <a:pPr algn="ctr"/>
              <a:endParaRPr lang="en-IN" sz="2400" b="1" dirty="0">
                <a:solidFill>
                  <a:srgbClr val="8B1038"/>
                </a:solidFill>
              </a:endParaRPr>
            </a:p>
            <a:p>
              <a:pPr algn="ctr"/>
              <a:endParaRPr lang="en-IN" sz="2400" b="1" dirty="0">
                <a:solidFill>
                  <a:srgbClr val="8B1038"/>
                </a:solidFill>
              </a:endParaRPr>
            </a:p>
            <a:p>
              <a:pPr algn="ctr"/>
              <a:endParaRPr lang="en-IN" sz="2400" b="1" dirty="0">
                <a:solidFill>
                  <a:srgbClr val="8B1038"/>
                </a:solidFill>
              </a:endParaRPr>
            </a:p>
            <a:p>
              <a:pPr algn="ctr"/>
              <a:endParaRPr lang="en-IN" sz="2400" b="1" dirty="0">
                <a:solidFill>
                  <a:srgbClr val="8B1038"/>
                </a:solidFill>
              </a:endParaRPr>
            </a:p>
          </p:txBody>
        </p:sp>
        <p:sp>
          <p:nvSpPr>
            <p:cNvPr id="11" name="TextBox 10">
              <a:extLst>
                <a:ext uri="{FF2B5EF4-FFF2-40B4-BE49-F238E27FC236}">
                  <a16:creationId xmlns:a16="http://schemas.microsoft.com/office/drawing/2014/main" id="{6C6B5E82-C239-3B0D-25D7-9D8D5B033218}"/>
                </a:ext>
              </a:extLst>
            </p:cNvPr>
            <p:cNvSpPr txBox="1"/>
            <p:nvPr/>
          </p:nvSpPr>
          <p:spPr>
            <a:xfrm>
              <a:off x="7636072" y="2704350"/>
              <a:ext cx="2766238" cy="2308324"/>
            </a:xfrm>
            <a:prstGeom prst="rect">
              <a:avLst/>
            </a:prstGeom>
            <a:noFill/>
          </p:spPr>
          <p:txBody>
            <a:bodyPr wrap="square">
              <a:spAutoFit/>
            </a:bodyPr>
            <a:lstStyle/>
            <a:p>
              <a:r>
                <a:rPr lang="en-IN" sz="2400" b="1" dirty="0">
                  <a:solidFill>
                    <a:schemeClr val="tx1"/>
                  </a:solidFill>
                </a:rPr>
                <a:t>Improve product detail visibility maybe add a solid or semi-opaque background behind text</a:t>
              </a:r>
            </a:p>
          </p:txBody>
        </p:sp>
      </p:grpSp>
      <p:sp>
        <p:nvSpPr>
          <p:cNvPr id="14" name="TextBox 13">
            <a:extLst>
              <a:ext uri="{FF2B5EF4-FFF2-40B4-BE49-F238E27FC236}">
                <a16:creationId xmlns:a16="http://schemas.microsoft.com/office/drawing/2014/main" id="{676CAE34-32A6-B94B-6C81-9B51C7163B09}"/>
              </a:ext>
            </a:extLst>
          </p:cNvPr>
          <p:cNvSpPr txBox="1"/>
          <p:nvPr/>
        </p:nvSpPr>
        <p:spPr>
          <a:xfrm>
            <a:off x="543977" y="895726"/>
            <a:ext cx="4804520" cy="523220"/>
          </a:xfrm>
          <a:prstGeom prst="rect">
            <a:avLst/>
          </a:prstGeom>
          <a:noFill/>
        </p:spPr>
        <p:txBody>
          <a:bodyPr wrap="none" rtlCol="0">
            <a:spAutoFit/>
          </a:bodyPr>
          <a:lstStyle/>
          <a:p>
            <a:r>
              <a:rPr lang="en-IN" sz="2800" b="1" dirty="0"/>
              <a:t>Aesthetic and minimalist design</a:t>
            </a:r>
          </a:p>
        </p:txBody>
      </p:sp>
      <p:grpSp>
        <p:nvGrpSpPr>
          <p:cNvPr id="19" name="Group 18">
            <a:extLst>
              <a:ext uri="{FF2B5EF4-FFF2-40B4-BE49-F238E27FC236}">
                <a16:creationId xmlns:a16="http://schemas.microsoft.com/office/drawing/2014/main" id="{D8D210E4-3B0C-9855-9BCE-143EC28BC0DC}"/>
              </a:ext>
            </a:extLst>
          </p:cNvPr>
          <p:cNvGrpSpPr/>
          <p:nvPr/>
        </p:nvGrpSpPr>
        <p:grpSpPr>
          <a:xfrm>
            <a:off x="1119962" y="1603471"/>
            <a:ext cx="2912938" cy="4873529"/>
            <a:chOff x="-4538595" y="2891835"/>
            <a:chExt cx="3667637" cy="6137341"/>
          </a:xfrm>
        </p:grpSpPr>
        <p:pic>
          <p:nvPicPr>
            <p:cNvPr id="16" name="Picture 15">
              <a:extLst>
                <a:ext uri="{FF2B5EF4-FFF2-40B4-BE49-F238E27FC236}">
                  <a16:creationId xmlns:a16="http://schemas.microsoft.com/office/drawing/2014/main" id="{AC5BCC8A-F0C1-D120-6159-D205CEDF9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9069" y="2891835"/>
              <a:ext cx="3648584" cy="3153215"/>
            </a:xfrm>
            <a:prstGeom prst="rect">
              <a:avLst/>
            </a:prstGeom>
          </p:spPr>
        </p:pic>
        <p:pic>
          <p:nvPicPr>
            <p:cNvPr id="18" name="Picture 17">
              <a:extLst>
                <a:ext uri="{FF2B5EF4-FFF2-40B4-BE49-F238E27FC236}">
                  <a16:creationId xmlns:a16="http://schemas.microsoft.com/office/drawing/2014/main" id="{871320B9-B485-6907-3E63-F000D1561145}"/>
                </a:ext>
              </a:extLst>
            </p:cNvPr>
            <p:cNvPicPr>
              <a:picLocks noChangeAspect="1"/>
            </p:cNvPicPr>
            <p:nvPr/>
          </p:nvPicPr>
          <p:blipFill>
            <a:blip r:embed="rId3">
              <a:extLst>
                <a:ext uri="{28A0092B-C50C-407E-A947-70E740481C1C}">
                  <a14:useLocalDpi xmlns:a14="http://schemas.microsoft.com/office/drawing/2010/main" val="0"/>
                </a:ext>
              </a:extLst>
            </a:blip>
            <a:srcRect t="2109"/>
            <a:stretch/>
          </p:blipFill>
          <p:spPr>
            <a:xfrm>
              <a:off x="-4538595" y="6045050"/>
              <a:ext cx="3667637" cy="2984126"/>
            </a:xfrm>
            <a:prstGeom prst="rect">
              <a:avLst/>
            </a:prstGeom>
          </p:spPr>
        </p:pic>
      </p:grpSp>
      <p:sp>
        <p:nvSpPr>
          <p:cNvPr id="22" name="Oval 21">
            <a:extLst>
              <a:ext uri="{FF2B5EF4-FFF2-40B4-BE49-F238E27FC236}">
                <a16:creationId xmlns:a16="http://schemas.microsoft.com/office/drawing/2014/main" id="{C2F53140-2134-9808-31AD-4261CE9EC3D3}"/>
              </a:ext>
            </a:extLst>
          </p:cNvPr>
          <p:cNvSpPr/>
          <p:nvPr/>
        </p:nvSpPr>
        <p:spPr>
          <a:xfrm>
            <a:off x="90405" y="930550"/>
            <a:ext cx="453572" cy="453572"/>
          </a:xfrm>
          <a:prstGeom prst="ellipse">
            <a:avLst/>
          </a:prstGeom>
          <a:solidFill>
            <a:srgbClr val="FFE9F1"/>
          </a:solidFill>
          <a:ln w="28575">
            <a:solidFill>
              <a:srgbClr val="8B103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rgbClr val="8B1038"/>
                </a:solidFill>
              </a:rPr>
              <a:t>8</a:t>
            </a:r>
          </a:p>
        </p:txBody>
      </p:sp>
    </p:spTree>
    <p:extLst>
      <p:ext uri="{BB962C8B-B14F-4D97-AF65-F5344CB8AC3E}">
        <p14:creationId xmlns:p14="http://schemas.microsoft.com/office/powerpoint/2010/main" val="37679601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FC746-DA39-5DE1-7D29-7D8D73015E66}"/>
              </a:ext>
            </a:extLst>
          </p:cNvPr>
          <p:cNvSpPr>
            <a:spLocks noGrp="1"/>
          </p:cNvSpPr>
          <p:nvPr>
            <p:ph type="title"/>
          </p:nvPr>
        </p:nvSpPr>
        <p:spPr/>
        <p:txBody>
          <a:bodyPr/>
          <a:lstStyle/>
          <a:p>
            <a:r>
              <a:rPr lang="en-US" dirty="0"/>
              <a:t>Heuristic Evaluation – Example (contd.)</a:t>
            </a:r>
            <a:endParaRPr lang="en-IN" dirty="0"/>
          </a:p>
        </p:txBody>
      </p:sp>
      <p:pic>
        <p:nvPicPr>
          <p:cNvPr id="5" name="Content Placeholder 4">
            <a:extLst>
              <a:ext uri="{FF2B5EF4-FFF2-40B4-BE49-F238E27FC236}">
                <a16:creationId xmlns:a16="http://schemas.microsoft.com/office/drawing/2014/main" id="{562D4CF9-CAA5-83EF-51CE-3DA694030B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24349" y="873328"/>
            <a:ext cx="2543302" cy="5591175"/>
          </a:xfrm>
        </p:spPr>
      </p:pic>
    </p:spTree>
    <p:extLst>
      <p:ext uri="{BB962C8B-B14F-4D97-AF65-F5344CB8AC3E}">
        <p14:creationId xmlns:p14="http://schemas.microsoft.com/office/powerpoint/2010/main" val="2011311552"/>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5269B-78BC-D973-9359-533139662074}"/>
              </a:ext>
            </a:extLst>
          </p:cNvPr>
          <p:cNvSpPr>
            <a:spLocks noGrp="1"/>
          </p:cNvSpPr>
          <p:nvPr>
            <p:ph type="title"/>
          </p:nvPr>
        </p:nvSpPr>
        <p:spPr/>
        <p:txBody>
          <a:bodyPr/>
          <a:lstStyle/>
          <a:p>
            <a:r>
              <a:rPr lang="en-IN" dirty="0"/>
              <a:t>Engagement Levels</a:t>
            </a:r>
          </a:p>
        </p:txBody>
      </p:sp>
      <p:sp>
        <p:nvSpPr>
          <p:cNvPr id="3" name="Content Placeholder 2">
            <a:extLst>
              <a:ext uri="{FF2B5EF4-FFF2-40B4-BE49-F238E27FC236}">
                <a16:creationId xmlns:a16="http://schemas.microsoft.com/office/drawing/2014/main" id="{ADDA9144-8C9C-E1F6-85B4-E7ADB3E29AFD}"/>
              </a:ext>
            </a:extLst>
          </p:cNvPr>
          <p:cNvSpPr>
            <a:spLocks noGrp="1"/>
          </p:cNvSpPr>
          <p:nvPr>
            <p:ph idx="1"/>
          </p:nvPr>
        </p:nvSpPr>
        <p:spPr/>
        <p:txBody>
          <a:bodyPr/>
          <a:lstStyle/>
          <a:p>
            <a:r>
              <a:rPr lang="en-US" b="1" dirty="0">
                <a:solidFill>
                  <a:schemeClr val="accent6"/>
                </a:solidFill>
              </a:rPr>
              <a:t>Engagement levels </a:t>
            </a:r>
            <a:r>
              <a:rPr lang="en-US" dirty="0"/>
              <a:t>in usability testing refers to the </a:t>
            </a:r>
            <a:r>
              <a:rPr lang="en-US" b="1" dirty="0"/>
              <a:t>degree of active participation </a:t>
            </a:r>
            <a:r>
              <a:rPr lang="en-US" dirty="0"/>
              <a:t>and </a:t>
            </a:r>
            <a:r>
              <a:rPr lang="en-US" b="1" dirty="0"/>
              <a:t>interest </a:t>
            </a:r>
            <a:r>
              <a:rPr lang="en-US" dirty="0"/>
              <a:t>a </a:t>
            </a:r>
            <a:r>
              <a:rPr lang="en-US" b="1" dirty="0"/>
              <a:t>user demonstrates </a:t>
            </a:r>
            <a:r>
              <a:rPr lang="en-US" dirty="0"/>
              <a:t>while </a:t>
            </a:r>
            <a:r>
              <a:rPr lang="en-US" b="1" dirty="0"/>
              <a:t>interacting </a:t>
            </a:r>
            <a:r>
              <a:rPr lang="en-US" dirty="0"/>
              <a:t>with a </a:t>
            </a:r>
            <a:r>
              <a:rPr lang="en-US" b="1" dirty="0"/>
              <a:t>product or interface </a:t>
            </a:r>
            <a:r>
              <a:rPr lang="en-US" dirty="0"/>
              <a:t>during a test.</a:t>
            </a:r>
          </a:p>
          <a:p>
            <a:r>
              <a:rPr lang="en-US" dirty="0"/>
              <a:t>It essentially measures how "</a:t>
            </a:r>
            <a:r>
              <a:rPr lang="en-US" b="1" i="1" dirty="0"/>
              <a:t>involved</a:t>
            </a:r>
            <a:r>
              <a:rPr lang="en-US" dirty="0"/>
              <a:t>" or "</a:t>
            </a:r>
            <a:r>
              <a:rPr lang="en-US" b="1" i="1" dirty="0"/>
              <a:t>focused</a:t>
            </a:r>
            <a:r>
              <a:rPr lang="en-US" dirty="0"/>
              <a:t>" they are throughout the task.</a:t>
            </a:r>
          </a:p>
          <a:p>
            <a:r>
              <a:rPr lang="en-US" dirty="0"/>
              <a:t>Engagement levels </a:t>
            </a:r>
            <a:r>
              <a:rPr lang="en-US" b="1" dirty="0"/>
              <a:t>can be assessed </a:t>
            </a:r>
            <a:r>
              <a:rPr lang="en-US" dirty="0"/>
              <a:t>during the testing session </a:t>
            </a:r>
            <a:r>
              <a:rPr lang="en-US" b="1" dirty="0"/>
              <a:t>through </a:t>
            </a:r>
            <a:r>
              <a:rPr lang="en-US" dirty="0"/>
              <a:t>qualitative </a:t>
            </a:r>
            <a:r>
              <a:rPr lang="en-US" b="1" dirty="0"/>
              <a:t>observations </a:t>
            </a:r>
            <a:r>
              <a:rPr lang="en-US" dirty="0"/>
              <a:t>like;</a:t>
            </a:r>
          </a:p>
          <a:p>
            <a:pPr lvl="1"/>
            <a:r>
              <a:rPr lang="en-US" dirty="0"/>
              <a:t>Facial expressions</a:t>
            </a:r>
          </a:p>
          <a:p>
            <a:pPr lvl="1"/>
            <a:r>
              <a:rPr lang="en-US" dirty="0"/>
              <a:t>Verbal cues</a:t>
            </a:r>
          </a:p>
          <a:p>
            <a:pPr lvl="1"/>
            <a:r>
              <a:rPr lang="en-US" dirty="0"/>
              <a:t>Overall behavior</a:t>
            </a:r>
            <a:endParaRPr lang="en-IN" dirty="0"/>
          </a:p>
        </p:txBody>
      </p:sp>
    </p:spTree>
    <p:extLst>
      <p:ext uri="{BB962C8B-B14F-4D97-AF65-F5344CB8AC3E}">
        <p14:creationId xmlns:p14="http://schemas.microsoft.com/office/powerpoint/2010/main" val="15500320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A925EF2-D58F-4AC0-ACED-F747CC08D69F}"/>
              </a:ext>
            </a:extLst>
          </p:cNvPr>
          <p:cNvCxnSpPr>
            <a:cxnSpLocks/>
          </p:cNvCxnSpPr>
          <p:nvPr/>
        </p:nvCxnSpPr>
        <p:spPr>
          <a:xfrm>
            <a:off x="1191446" y="5063613"/>
            <a:ext cx="0" cy="179438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id="{F34260FD-CAA3-43A0-977C-7E4B57013872}"/>
              </a:ext>
            </a:extLst>
          </p:cNvPr>
          <p:cNvCxnSpPr>
            <a:cxnSpLocks/>
          </p:cNvCxnSpPr>
          <p:nvPr/>
        </p:nvCxnSpPr>
        <p:spPr>
          <a:xfrm>
            <a:off x="1191446" y="1157468"/>
            <a:ext cx="0" cy="397524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A2F9A4-6988-4274-8384-12496EC9D59D}"/>
              </a:ext>
            </a:extLst>
          </p:cNvPr>
          <p:cNvSpPr txBox="1"/>
          <p:nvPr/>
        </p:nvSpPr>
        <p:spPr>
          <a:xfrm>
            <a:off x="1458964" y="731706"/>
            <a:ext cx="4610558" cy="4247317"/>
          </a:xfrm>
          <a:prstGeom prst="rect">
            <a:avLst/>
          </a:prstGeom>
          <a:noFill/>
        </p:spPr>
        <p:txBody>
          <a:bodyPr wrap="none" rtlCol="0">
            <a:spAutoFit/>
          </a:bodyPr>
          <a:lstStyle/>
          <a:p>
            <a:r>
              <a:rPr lang="en-US" b="1" dirty="0"/>
              <a:t>Outline</a:t>
            </a:r>
          </a:p>
          <a:p>
            <a:pPr marL="742950" lvl="1" indent="-285750">
              <a:buFont typeface="Arial" panose="020B0604020202020204" pitchFamily="34" charset="0"/>
              <a:buChar char="•"/>
            </a:pPr>
            <a:r>
              <a:rPr lang="en-US" dirty="0">
                <a:solidFill>
                  <a:schemeClr val="bg1">
                    <a:lumMod val="50000"/>
                  </a:schemeClr>
                </a:solidFill>
              </a:rPr>
              <a:t>Assessing Prototypes</a:t>
            </a:r>
          </a:p>
          <a:p>
            <a:pPr marL="742950" lvl="1" indent="-285750">
              <a:buFont typeface="Arial" panose="020B0604020202020204" pitchFamily="34" charset="0"/>
              <a:buChar char="•"/>
            </a:pPr>
            <a:r>
              <a:rPr lang="en-US" dirty="0">
                <a:solidFill>
                  <a:schemeClr val="bg1">
                    <a:lumMod val="50000"/>
                  </a:schemeClr>
                </a:solidFill>
              </a:rPr>
              <a:t>Writing Good Heuristic Evaluations</a:t>
            </a:r>
          </a:p>
          <a:p>
            <a:pPr marL="1200150" lvl="2" indent="-285750">
              <a:buFont typeface="Arial" panose="020B0604020202020204" pitchFamily="34" charset="0"/>
              <a:buChar char="•"/>
            </a:pPr>
            <a:r>
              <a:rPr lang="en-US" dirty="0">
                <a:solidFill>
                  <a:schemeClr val="bg1">
                    <a:lumMod val="50000"/>
                  </a:schemeClr>
                </a:solidFill>
              </a:rPr>
              <a:t>Visibility of System Status</a:t>
            </a:r>
          </a:p>
          <a:p>
            <a:pPr marL="1200150" lvl="2" indent="-285750">
              <a:buFont typeface="Arial" panose="020B0604020202020204" pitchFamily="34" charset="0"/>
              <a:buChar char="•"/>
            </a:pPr>
            <a:r>
              <a:rPr lang="en-US" dirty="0">
                <a:solidFill>
                  <a:schemeClr val="bg1">
                    <a:lumMod val="50000"/>
                  </a:schemeClr>
                </a:solidFill>
              </a:rPr>
              <a:t>User Control and Freedom</a:t>
            </a:r>
          </a:p>
          <a:p>
            <a:pPr marL="1200150" lvl="2" indent="-285750">
              <a:buFont typeface="Arial" panose="020B0604020202020204" pitchFamily="34" charset="0"/>
              <a:buChar char="•"/>
            </a:pPr>
            <a:r>
              <a:rPr lang="en-US" dirty="0">
                <a:solidFill>
                  <a:schemeClr val="bg1">
                    <a:lumMod val="50000"/>
                  </a:schemeClr>
                </a:solidFill>
              </a:rPr>
              <a:t>Engagement Levels</a:t>
            </a:r>
          </a:p>
          <a:p>
            <a:pPr marL="1200150" lvl="2" indent="-285750">
              <a:buFont typeface="Arial" panose="020B0604020202020204" pitchFamily="34" charset="0"/>
              <a:buChar char="•"/>
            </a:pPr>
            <a:r>
              <a:rPr lang="en-US" dirty="0">
                <a:solidFill>
                  <a:schemeClr val="bg1">
                    <a:lumMod val="50000"/>
                  </a:schemeClr>
                </a:solidFill>
              </a:rPr>
              <a:t>Error Tolerance</a:t>
            </a:r>
          </a:p>
          <a:p>
            <a:pPr marL="1200150" lvl="2" indent="-285750">
              <a:buFont typeface="Arial" panose="020B0604020202020204" pitchFamily="34" charset="0"/>
              <a:buChar char="•"/>
            </a:pPr>
            <a:r>
              <a:rPr lang="en-US" dirty="0">
                <a:solidFill>
                  <a:schemeClr val="bg1">
                    <a:lumMod val="50000"/>
                  </a:schemeClr>
                </a:solidFill>
              </a:rPr>
              <a:t>Aesthetic and Minimalist Design</a:t>
            </a:r>
          </a:p>
          <a:p>
            <a:pPr marL="742950" lvl="1" indent="-285750">
              <a:buFont typeface="Arial" panose="020B0604020202020204" pitchFamily="34" charset="0"/>
              <a:buChar char="•"/>
            </a:pPr>
            <a:r>
              <a:rPr lang="en-US" dirty="0">
                <a:solidFill>
                  <a:schemeClr val="bg1">
                    <a:lumMod val="50000"/>
                  </a:schemeClr>
                </a:solidFill>
              </a:rPr>
              <a:t>Planning and Conducting Usability Tests</a:t>
            </a:r>
          </a:p>
          <a:p>
            <a:pPr marL="1200150" lvl="2" indent="-285750">
              <a:buFont typeface="Arial" panose="020B0604020202020204" pitchFamily="34" charset="0"/>
              <a:buChar char="•"/>
            </a:pPr>
            <a:r>
              <a:rPr lang="en-US" dirty="0">
                <a:solidFill>
                  <a:schemeClr val="bg1">
                    <a:lumMod val="50000"/>
                  </a:schemeClr>
                </a:solidFill>
              </a:rPr>
              <a:t>Surveys and E-mail Surveys</a:t>
            </a:r>
          </a:p>
          <a:p>
            <a:pPr marL="1200150" lvl="2" indent="-285750">
              <a:buFont typeface="Arial" panose="020B0604020202020204" pitchFamily="34" charset="0"/>
              <a:buChar char="•"/>
            </a:pPr>
            <a:r>
              <a:rPr lang="en-US" dirty="0">
                <a:solidFill>
                  <a:schemeClr val="bg1">
                    <a:lumMod val="50000"/>
                  </a:schemeClr>
                </a:solidFill>
              </a:rPr>
              <a:t>Survey Tools</a:t>
            </a:r>
          </a:p>
          <a:p>
            <a:pPr marL="1200150" lvl="2" indent="-285750">
              <a:buFont typeface="Arial" panose="020B0604020202020204" pitchFamily="34" charset="0"/>
              <a:buChar char="•"/>
            </a:pPr>
            <a:r>
              <a:rPr lang="en-US" dirty="0">
                <a:solidFill>
                  <a:schemeClr val="bg1">
                    <a:lumMod val="50000"/>
                  </a:schemeClr>
                </a:solidFill>
              </a:rPr>
              <a:t>A/B Testing</a:t>
            </a:r>
          </a:p>
          <a:p>
            <a:pPr marL="1200150" lvl="2" indent="-285750">
              <a:buFont typeface="Arial" panose="020B0604020202020204" pitchFamily="34" charset="0"/>
              <a:buChar char="•"/>
            </a:pPr>
            <a:r>
              <a:rPr lang="en-US" dirty="0">
                <a:solidFill>
                  <a:schemeClr val="bg1">
                    <a:lumMod val="50000"/>
                  </a:schemeClr>
                </a:solidFill>
              </a:rPr>
              <a:t>UX Laws</a:t>
            </a:r>
          </a:p>
          <a:p>
            <a:pPr marL="742950" lvl="1" indent="-285750">
              <a:buFont typeface="Arial" panose="020B0604020202020204" pitchFamily="34" charset="0"/>
              <a:buChar char="•"/>
            </a:pPr>
            <a:r>
              <a:rPr lang="en-US" dirty="0">
                <a:solidFill>
                  <a:schemeClr val="bg1">
                    <a:lumMod val="50000"/>
                  </a:schemeClr>
                </a:solidFill>
              </a:rPr>
              <a:t>Design Validation &amp; Tradeoffs</a:t>
            </a:r>
          </a:p>
          <a:p>
            <a:pPr marL="742950" lvl="1" indent="-285750">
              <a:buFont typeface="Arial" panose="020B0604020202020204" pitchFamily="34" charset="0"/>
              <a:buChar char="•"/>
            </a:pPr>
            <a:r>
              <a:rPr lang="en-US" dirty="0">
                <a:solidFill>
                  <a:schemeClr val="bg1">
                    <a:lumMod val="50000"/>
                  </a:schemeClr>
                </a:solidFill>
              </a:rPr>
              <a:t>Heatmaps with Tools like Hotjar </a:t>
            </a:r>
          </a:p>
        </p:txBody>
      </p:sp>
    </p:spTree>
    <p:extLst>
      <p:ext uri="{BB962C8B-B14F-4D97-AF65-F5344CB8AC3E}">
        <p14:creationId xmlns:p14="http://schemas.microsoft.com/office/powerpoint/2010/main" val="24575507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par>
                          <p:cTn id="24" fill="hold">
                            <p:stCondLst>
                              <p:cond delay="1500"/>
                            </p:stCondLst>
                            <p:childTnLst>
                              <p:par>
                                <p:cTn id="25" presetID="22" presetClass="entr" presetSubtype="1"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par>
                                <p:cTn id="28" presetID="1" presetClass="entr" presetSubtype="0" fill="hold" nodeType="with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9">
                                            <p:txEl>
                                              <p:pRg st="1" end="1"/>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9">
                                            <p:txEl>
                                              <p:pRg st="2" end="2"/>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9">
                                            <p:txEl>
                                              <p:pRg st="3" end="3"/>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9">
                                            <p:txEl>
                                              <p:pRg st="4" end="4"/>
                                            </p:txEl>
                                          </p:spTgt>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9">
                                            <p:txEl>
                                              <p:pRg st="5" end="5"/>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9">
                                            <p:txEl>
                                              <p:pRg st="6" end="6"/>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9">
                                            <p:txEl>
                                              <p:pRg st="7" end="7"/>
                                            </p:txEl>
                                          </p:spTgt>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9">
                                            <p:txEl>
                                              <p:pRg st="8" end="8"/>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9">
                                            <p:txEl>
                                              <p:pRg st="9" end="9"/>
                                            </p:txEl>
                                          </p:spTgt>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9">
                                            <p:txEl>
                                              <p:pRg st="10" end="10"/>
                                            </p:txEl>
                                          </p:spTgt>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9">
                                            <p:txEl>
                                              <p:pRg st="11" end="11"/>
                                            </p:txEl>
                                          </p:spTgt>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9">
                                            <p:txEl>
                                              <p:pRg st="12" end="12"/>
                                            </p:txEl>
                                          </p:spTgt>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9">
                                            <p:txEl>
                                              <p:pRg st="13" end="13"/>
                                            </p:txEl>
                                          </p:spTgt>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9">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F418F7-03AE-2747-7794-D119598B83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5AD5CF-5BDD-7715-85B0-3135807ED6DA}"/>
              </a:ext>
            </a:extLst>
          </p:cNvPr>
          <p:cNvSpPr>
            <a:spLocks noGrp="1"/>
          </p:cNvSpPr>
          <p:nvPr>
            <p:ph type="title"/>
          </p:nvPr>
        </p:nvSpPr>
        <p:spPr/>
        <p:txBody>
          <a:bodyPr/>
          <a:lstStyle/>
          <a:p>
            <a:r>
              <a:rPr lang="en-US" dirty="0"/>
              <a:t>Usability Testing</a:t>
            </a:r>
            <a:endParaRPr lang="en-IN" dirty="0"/>
          </a:p>
        </p:txBody>
      </p:sp>
      <p:sp>
        <p:nvSpPr>
          <p:cNvPr id="3" name="Text Placeholder 2">
            <a:extLst>
              <a:ext uri="{FF2B5EF4-FFF2-40B4-BE49-F238E27FC236}">
                <a16:creationId xmlns:a16="http://schemas.microsoft.com/office/drawing/2014/main" id="{92A2BBD7-C6D8-7669-E525-CC6222120A83}"/>
              </a:ext>
            </a:extLst>
          </p:cNvPr>
          <p:cNvSpPr>
            <a:spLocks noGrp="1"/>
          </p:cNvSpPr>
          <p:nvPr>
            <p:ph type="body" idx="1"/>
          </p:nvPr>
        </p:nvSpPr>
        <p:spPr/>
        <p:txBody>
          <a:bodyPr/>
          <a:lstStyle/>
          <a:p>
            <a:r>
              <a:rPr lang="en-IN" dirty="0"/>
              <a:t>Section - 3</a:t>
            </a:r>
          </a:p>
        </p:txBody>
      </p:sp>
    </p:spTree>
    <p:extLst>
      <p:ext uri="{BB962C8B-B14F-4D97-AF65-F5344CB8AC3E}">
        <p14:creationId xmlns:p14="http://schemas.microsoft.com/office/powerpoint/2010/main" val="2087711255"/>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F88F39-B3A2-8245-A15D-89582EEDC255}"/>
              </a:ext>
            </a:extLst>
          </p:cNvPr>
          <p:cNvSpPr txBox="1"/>
          <p:nvPr/>
        </p:nvSpPr>
        <p:spPr>
          <a:xfrm>
            <a:off x="423110" y="2828835"/>
            <a:ext cx="11345779" cy="1200329"/>
          </a:xfrm>
          <a:prstGeom prst="rect">
            <a:avLst/>
          </a:prstGeom>
          <a:noFill/>
        </p:spPr>
        <p:txBody>
          <a:bodyPr wrap="square" rtlCol="0">
            <a:spAutoFit/>
          </a:bodyPr>
          <a:lstStyle/>
          <a:p>
            <a:pPr algn="ctr"/>
            <a:r>
              <a:rPr lang="en-US" sz="3600" dirty="0">
                <a:latin typeface="Lobster" pitchFamily="2" charset="77"/>
              </a:rPr>
              <a:t>“</a:t>
            </a:r>
            <a:r>
              <a:rPr lang="en-IN" sz="3600" dirty="0">
                <a:latin typeface="Lobster" pitchFamily="2" charset="77"/>
              </a:rPr>
              <a:t>A </a:t>
            </a:r>
            <a:r>
              <a:rPr lang="en-IN" sz="3600" dirty="0">
                <a:solidFill>
                  <a:srgbClr val="FFFF00"/>
                </a:solidFill>
                <a:latin typeface="Lobster" pitchFamily="2" charset="77"/>
              </a:rPr>
              <a:t>usability test </a:t>
            </a:r>
            <a:r>
              <a:rPr lang="en-IN" sz="3600" dirty="0">
                <a:latin typeface="Lobster" pitchFamily="2" charset="77"/>
              </a:rPr>
              <a:t>evaluates an interface under real-world or controlled conditions.</a:t>
            </a:r>
            <a:r>
              <a:rPr lang="en-US" sz="3600" dirty="0">
                <a:latin typeface="Lobster" pitchFamily="2" charset="77"/>
              </a:rPr>
              <a:t>”</a:t>
            </a:r>
          </a:p>
        </p:txBody>
      </p:sp>
      <p:sp>
        <p:nvSpPr>
          <p:cNvPr id="4" name="TextBox 3">
            <a:extLst>
              <a:ext uri="{FF2B5EF4-FFF2-40B4-BE49-F238E27FC236}">
                <a16:creationId xmlns:a16="http://schemas.microsoft.com/office/drawing/2014/main" id="{AD28FD06-D2FC-974D-90A2-B1FA097D93F5}"/>
              </a:ext>
            </a:extLst>
          </p:cNvPr>
          <p:cNvSpPr txBox="1"/>
          <p:nvPr/>
        </p:nvSpPr>
        <p:spPr>
          <a:xfrm>
            <a:off x="0" y="0"/>
            <a:ext cx="817853" cy="338554"/>
          </a:xfrm>
          <a:prstGeom prst="rect">
            <a:avLst/>
          </a:prstGeom>
          <a:noFill/>
        </p:spPr>
        <p:txBody>
          <a:bodyPr wrap="none" rtlCol="0">
            <a:spAutoFit/>
          </a:bodyPr>
          <a:lstStyle/>
          <a:p>
            <a:r>
              <a:rPr lang="en-US" sz="1600" dirty="0"/>
              <a:t>#Define</a:t>
            </a:r>
          </a:p>
        </p:txBody>
      </p:sp>
    </p:spTree>
    <p:extLst>
      <p:ext uri="{BB962C8B-B14F-4D97-AF65-F5344CB8AC3E}">
        <p14:creationId xmlns:p14="http://schemas.microsoft.com/office/powerpoint/2010/main" val="322040844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03AEB-3E7D-E086-1061-9F1436F28FB8}"/>
              </a:ext>
            </a:extLst>
          </p:cNvPr>
          <p:cNvSpPr>
            <a:spLocks noGrp="1"/>
          </p:cNvSpPr>
          <p:nvPr>
            <p:ph type="title"/>
          </p:nvPr>
        </p:nvSpPr>
        <p:spPr/>
        <p:txBody>
          <a:bodyPr/>
          <a:lstStyle/>
          <a:p>
            <a:r>
              <a:rPr lang="en-IN" dirty="0"/>
              <a:t>Usability Study</a:t>
            </a:r>
          </a:p>
        </p:txBody>
      </p:sp>
      <p:sp>
        <p:nvSpPr>
          <p:cNvPr id="3" name="Content Placeholder 2">
            <a:extLst>
              <a:ext uri="{FF2B5EF4-FFF2-40B4-BE49-F238E27FC236}">
                <a16:creationId xmlns:a16="http://schemas.microsoft.com/office/drawing/2014/main" id="{6B449BA2-6944-F33A-D964-391109B9E6D9}"/>
              </a:ext>
            </a:extLst>
          </p:cNvPr>
          <p:cNvSpPr>
            <a:spLocks noGrp="1"/>
          </p:cNvSpPr>
          <p:nvPr>
            <p:ph idx="1"/>
          </p:nvPr>
        </p:nvSpPr>
        <p:spPr/>
        <p:txBody>
          <a:bodyPr/>
          <a:lstStyle/>
          <a:p>
            <a:r>
              <a:rPr lang="en-US" dirty="0"/>
              <a:t>A </a:t>
            </a:r>
            <a:r>
              <a:rPr lang="en-US" b="1" dirty="0">
                <a:solidFill>
                  <a:schemeClr val="accent6"/>
                </a:solidFill>
              </a:rPr>
              <a:t>usability study </a:t>
            </a:r>
            <a:r>
              <a:rPr lang="en-US" dirty="0"/>
              <a:t>is a research method that </a:t>
            </a:r>
            <a:r>
              <a:rPr lang="en-US" b="1" dirty="0"/>
              <a:t>assesses how easy </a:t>
            </a:r>
            <a:r>
              <a:rPr lang="en-US" dirty="0"/>
              <a:t>it </a:t>
            </a:r>
            <a:r>
              <a:rPr lang="en-US" b="1" dirty="0"/>
              <a:t>is for participants </a:t>
            </a:r>
            <a:r>
              <a:rPr lang="en-US" dirty="0"/>
              <a:t>to </a:t>
            </a:r>
            <a:r>
              <a:rPr lang="en-US" b="1" dirty="0"/>
              <a:t>complete core tasks </a:t>
            </a:r>
            <a:r>
              <a:rPr lang="en-US" dirty="0"/>
              <a:t>in a design.</a:t>
            </a:r>
          </a:p>
          <a:p>
            <a:r>
              <a:rPr lang="en-US" dirty="0"/>
              <a:t>During a usability study, </a:t>
            </a:r>
            <a:r>
              <a:rPr lang="en-US" b="1" dirty="0"/>
              <a:t>researchers follow participants </a:t>
            </a:r>
            <a:r>
              <a:rPr lang="en-US" dirty="0"/>
              <a:t>as they interact with the product. </a:t>
            </a:r>
          </a:p>
          <a:p>
            <a:r>
              <a:rPr lang="en-US" dirty="0"/>
              <a:t>The </a:t>
            </a:r>
            <a:r>
              <a:rPr lang="en-US" b="1" dirty="0"/>
              <a:t>user's feedback helps </a:t>
            </a:r>
            <a:r>
              <a:rPr lang="en-US" dirty="0"/>
              <a:t>the design team </a:t>
            </a:r>
            <a:r>
              <a:rPr lang="en-US" b="1" dirty="0"/>
              <a:t>make</a:t>
            </a:r>
            <a:r>
              <a:rPr lang="en-US" dirty="0"/>
              <a:t> important </a:t>
            </a:r>
            <a:r>
              <a:rPr lang="en-US" b="1" dirty="0"/>
              <a:t>improvements </a:t>
            </a:r>
            <a:r>
              <a:rPr lang="en-US" dirty="0"/>
              <a:t>to the user experience. </a:t>
            </a:r>
          </a:p>
          <a:p>
            <a:r>
              <a:rPr lang="en-US" dirty="0"/>
              <a:t>Usability studies </a:t>
            </a:r>
            <a:r>
              <a:rPr lang="en-US" b="1" dirty="0"/>
              <a:t>can take place at various points </a:t>
            </a:r>
            <a:r>
              <a:rPr lang="en-US" dirty="0"/>
              <a:t>in the design process:</a:t>
            </a:r>
          </a:p>
          <a:p>
            <a:pPr lvl="1"/>
            <a:r>
              <a:rPr lang="en-US" dirty="0"/>
              <a:t>A usability study when you have an </a:t>
            </a:r>
            <a:r>
              <a:rPr lang="en-US" b="1" dirty="0"/>
              <a:t>early idea</a:t>
            </a:r>
          </a:p>
          <a:p>
            <a:pPr lvl="1"/>
            <a:r>
              <a:rPr lang="en-US" dirty="0"/>
              <a:t>When you have an </a:t>
            </a:r>
            <a:r>
              <a:rPr lang="en-US" b="1" dirty="0"/>
              <a:t>interactive prototype</a:t>
            </a:r>
          </a:p>
          <a:p>
            <a:pPr lvl="1"/>
            <a:r>
              <a:rPr lang="en-US" dirty="0"/>
              <a:t>A usability study with a </a:t>
            </a:r>
            <a:r>
              <a:rPr lang="en-US" b="1" dirty="0"/>
              <a:t>product that is complete</a:t>
            </a:r>
            <a:endParaRPr lang="en-IN" b="1" dirty="0"/>
          </a:p>
        </p:txBody>
      </p:sp>
    </p:spTree>
    <p:extLst>
      <p:ext uri="{BB962C8B-B14F-4D97-AF65-F5344CB8AC3E}">
        <p14:creationId xmlns:p14="http://schemas.microsoft.com/office/powerpoint/2010/main" val="1619624382"/>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7CA1E-1DA6-C6A9-1B10-7B23704FA669}"/>
              </a:ext>
            </a:extLst>
          </p:cNvPr>
          <p:cNvSpPr>
            <a:spLocks noGrp="1"/>
          </p:cNvSpPr>
          <p:nvPr>
            <p:ph type="title"/>
          </p:nvPr>
        </p:nvSpPr>
        <p:spPr/>
        <p:txBody>
          <a:bodyPr/>
          <a:lstStyle/>
          <a:p>
            <a:r>
              <a:rPr lang="en-IN" dirty="0"/>
              <a:t>Usability Study</a:t>
            </a:r>
          </a:p>
        </p:txBody>
      </p:sp>
      <p:sp>
        <p:nvSpPr>
          <p:cNvPr id="3" name="Content Placeholder 2">
            <a:extLst>
              <a:ext uri="{FF2B5EF4-FFF2-40B4-BE49-F238E27FC236}">
                <a16:creationId xmlns:a16="http://schemas.microsoft.com/office/drawing/2014/main" id="{4D2D096F-6E8F-446B-9359-F086FAF79D09}"/>
              </a:ext>
            </a:extLst>
          </p:cNvPr>
          <p:cNvSpPr>
            <a:spLocks noGrp="1"/>
          </p:cNvSpPr>
          <p:nvPr>
            <p:ph idx="1"/>
          </p:nvPr>
        </p:nvSpPr>
        <p:spPr/>
        <p:txBody>
          <a:bodyPr/>
          <a:lstStyle/>
          <a:p>
            <a:r>
              <a:rPr lang="en-US" dirty="0"/>
              <a:t>In a usability-testing session, a </a:t>
            </a:r>
            <a:r>
              <a:rPr lang="en-US" b="1" dirty="0"/>
              <a:t>researcher</a:t>
            </a:r>
            <a:r>
              <a:rPr lang="en-US" dirty="0"/>
              <a:t> (called a “facilitator” or a “moderator”) asks a </a:t>
            </a:r>
            <a:r>
              <a:rPr lang="en-US" b="1" dirty="0"/>
              <a:t>participant</a:t>
            </a:r>
            <a:r>
              <a:rPr lang="en-US" dirty="0"/>
              <a:t> to perform tasks, usually using one or more specific user interfaces. </a:t>
            </a:r>
          </a:p>
          <a:p>
            <a:r>
              <a:rPr lang="en-US" dirty="0"/>
              <a:t>The participant completes each task, the researcher </a:t>
            </a:r>
            <a:r>
              <a:rPr lang="en-US" b="1" dirty="0"/>
              <a:t>observes</a:t>
            </a:r>
            <a:r>
              <a:rPr lang="en-US" dirty="0"/>
              <a:t> the participant’s </a:t>
            </a:r>
            <a:r>
              <a:rPr lang="en-US" b="1" dirty="0"/>
              <a:t>behavior</a:t>
            </a:r>
            <a:r>
              <a:rPr lang="en-US" dirty="0"/>
              <a:t> and </a:t>
            </a:r>
            <a:r>
              <a:rPr lang="en-US" b="1" dirty="0"/>
              <a:t>listens for feedback</a:t>
            </a:r>
            <a:r>
              <a:rPr lang="en-US" dirty="0"/>
              <a:t>.</a:t>
            </a:r>
          </a:p>
          <a:p>
            <a:r>
              <a:rPr lang="en-US" dirty="0"/>
              <a:t>The core elements in most usability tests are the </a:t>
            </a:r>
            <a:r>
              <a:rPr lang="en-US" b="1" i="1" dirty="0"/>
              <a:t>facilitator</a:t>
            </a:r>
            <a:r>
              <a:rPr lang="en-US" dirty="0"/>
              <a:t>, the </a:t>
            </a:r>
            <a:r>
              <a:rPr lang="en-US" b="1" i="1" dirty="0"/>
              <a:t>tasks</a:t>
            </a:r>
            <a:r>
              <a:rPr lang="en-US" dirty="0"/>
              <a:t>, and the </a:t>
            </a:r>
            <a:r>
              <a:rPr lang="en-US" b="1" i="1" dirty="0"/>
              <a:t>participant</a:t>
            </a:r>
            <a:r>
              <a:rPr lang="en-US" dirty="0"/>
              <a:t>.</a:t>
            </a:r>
          </a:p>
          <a:p>
            <a:r>
              <a:rPr lang="en-US" dirty="0"/>
              <a:t>The goals of usability testing usually includes:</a:t>
            </a:r>
          </a:p>
          <a:p>
            <a:pPr lvl="1"/>
            <a:r>
              <a:rPr lang="en-US" b="1" dirty="0"/>
              <a:t>Identifying problems </a:t>
            </a:r>
            <a:r>
              <a:rPr lang="en-US" dirty="0"/>
              <a:t>in the design of the product or service</a:t>
            </a:r>
          </a:p>
          <a:p>
            <a:pPr lvl="1"/>
            <a:r>
              <a:rPr lang="en-US" b="1" dirty="0"/>
              <a:t>Uncovering opportunities </a:t>
            </a:r>
            <a:r>
              <a:rPr lang="en-US" dirty="0"/>
              <a:t>to improve</a:t>
            </a:r>
          </a:p>
          <a:p>
            <a:pPr lvl="1"/>
            <a:r>
              <a:rPr lang="en-US" b="1" dirty="0"/>
              <a:t>Learning </a:t>
            </a:r>
            <a:r>
              <a:rPr lang="en-US" dirty="0"/>
              <a:t>about the </a:t>
            </a:r>
            <a:r>
              <a:rPr lang="en-US" b="1" dirty="0"/>
              <a:t>target user’s behavior </a:t>
            </a:r>
            <a:r>
              <a:rPr lang="en-US" dirty="0"/>
              <a:t>and </a:t>
            </a:r>
            <a:r>
              <a:rPr lang="en-US" b="1" dirty="0"/>
              <a:t>preferences</a:t>
            </a:r>
            <a:endParaRPr lang="en-IN" b="1" dirty="0"/>
          </a:p>
        </p:txBody>
      </p:sp>
    </p:spTree>
    <p:extLst>
      <p:ext uri="{BB962C8B-B14F-4D97-AF65-F5344CB8AC3E}">
        <p14:creationId xmlns:p14="http://schemas.microsoft.com/office/powerpoint/2010/main" val="5066331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B43C9-7FB1-48A9-4C7C-7B17649A8D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17E12D-A77B-F1CE-4B62-FDE5BDA09A6F}"/>
              </a:ext>
            </a:extLst>
          </p:cNvPr>
          <p:cNvSpPr>
            <a:spLocks noGrp="1"/>
          </p:cNvSpPr>
          <p:nvPr>
            <p:ph type="title"/>
          </p:nvPr>
        </p:nvSpPr>
        <p:spPr/>
        <p:txBody>
          <a:bodyPr/>
          <a:lstStyle/>
          <a:p>
            <a:r>
              <a:rPr lang="en-IN" dirty="0"/>
              <a:t>Usability Testing: Flow of Information</a:t>
            </a:r>
          </a:p>
        </p:txBody>
      </p:sp>
      <p:sp>
        <p:nvSpPr>
          <p:cNvPr id="3" name="Content Placeholder 2">
            <a:extLst>
              <a:ext uri="{FF2B5EF4-FFF2-40B4-BE49-F238E27FC236}">
                <a16:creationId xmlns:a16="http://schemas.microsoft.com/office/drawing/2014/main" id="{CB834CE9-438F-28A6-8E93-A68912DF84A2}"/>
              </a:ext>
            </a:extLst>
          </p:cNvPr>
          <p:cNvSpPr>
            <a:spLocks noGrp="1"/>
          </p:cNvSpPr>
          <p:nvPr>
            <p:ph idx="1"/>
          </p:nvPr>
        </p:nvSpPr>
        <p:spPr>
          <a:xfrm>
            <a:off x="131180" y="863444"/>
            <a:ext cx="5091888" cy="5590565"/>
          </a:xfrm>
        </p:spPr>
        <p:txBody>
          <a:bodyPr/>
          <a:lstStyle/>
          <a:p>
            <a:r>
              <a:rPr lang="en-US" dirty="0"/>
              <a:t>The facilitator </a:t>
            </a:r>
            <a:r>
              <a:rPr lang="en-US" b="1" dirty="0"/>
              <a:t>administers tasks</a:t>
            </a:r>
            <a:r>
              <a:rPr lang="en-US" dirty="0"/>
              <a:t> to the participant. </a:t>
            </a:r>
          </a:p>
          <a:p>
            <a:r>
              <a:rPr lang="en-US" dirty="0"/>
              <a:t>The participant </a:t>
            </a:r>
            <a:r>
              <a:rPr lang="en-US" b="1" dirty="0"/>
              <a:t>performs</a:t>
            </a:r>
            <a:r>
              <a:rPr lang="en-US" dirty="0"/>
              <a:t> the </a:t>
            </a:r>
            <a:r>
              <a:rPr lang="en-US" b="1" dirty="0"/>
              <a:t>tasks</a:t>
            </a:r>
            <a:r>
              <a:rPr lang="en-US" dirty="0"/>
              <a:t>, the facilitator </a:t>
            </a:r>
            <a:r>
              <a:rPr lang="en-US" b="1" dirty="0"/>
              <a:t>observes</a:t>
            </a:r>
            <a:r>
              <a:rPr lang="en-US" dirty="0"/>
              <a:t> the participant’s behavior and </a:t>
            </a:r>
            <a:r>
              <a:rPr lang="en-US" b="1" dirty="0"/>
              <a:t>listens for feedback</a:t>
            </a:r>
            <a:r>
              <a:rPr lang="en-US" dirty="0"/>
              <a:t>. </a:t>
            </a:r>
          </a:p>
          <a:p>
            <a:r>
              <a:rPr lang="en-US" dirty="0"/>
              <a:t>The facilitator may also </a:t>
            </a:r>
            <a:r>
              <a:rPr lang="en-US" b="1" dirty="0"/>
              <a:t>ask follow up questions</a:t>
            </a:r>
            <a:r>
              <a:rPr lang="en-US" dirty="0"/>
              <a:t> to draws out detail from the participant.</a:t>
            </a:r>
            <a:endParaRPr lang="en-IN" dirty="0"/>
          </a:p>
        </p:txBody>
      </p:sp>
      <p:pic>
        <p:nvPicPr>
          <p:cNvPr id="5" name="Picture 4">
            <a:extLst>
              <a:ext uri="{FF2B5EF4-FFF2-40B4-BE49-F238E27FC236}">
                <a16:creationId xmlns:a16="http://schemas.microsoft.com/office/drawing/2014/main" id="{068AB864-7349-01D1-817E-4E73554C32B4}"/>
              </a:ext>
            </a:extLst>
          </p:cNvPr>
          <p:cNvPicPr>
            <a:picLocks noChangeAspect="1"/>
          </p:cNvPicPr>
          <p:nvPr/>
        </p:nvPicPr>
        <p:blipFill rotWithShape="1">
          <a:blip r:embed="rId2">
            <a:extLst>
              <a:ext uri="{28A0092B-C50C-407E-A947-70E740481C1C}">
                <a14:useLocalDpi xmlns:a14="http://schemas.microsoft.com/office/drawing/2010/main" val="0"/>
              </a:ext>
            </a:extLst>
          </a:blip>
          <a:srcRect t="7401" b="7811"/>
          <a:stretch/>
        </p:blipFill>
        <p:spPr>
          <a:xfrm>
            <a:off x="5366554" y="863444"/>
            <a:ext cx="5320978" cy="5388066"/>
          </a:xfrm>
          <a:prstGeom prst="rect">
            <a:avLst/>
          </a:prstGeom>
        </p:spPr>
      </p:pic>
    </p:spTree>
    <p:extLst>
      <p:ext uri="{BB962C8B-B14F-4D97-AF65-F5344CB8AC3E}">
        <p14:creationId xmlns:p14="http://schemas.microsoft.com/office/powerpoint/2010/main" val="5960659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BF870-0509-8096-94F2-04A29F395EE9}"/>
              </a:ext>
            </a:extLst>
          </p:cNvPr>
          <p:cNvSpPr>
            <a:spLocks noGrp="1"/>
          </p:cNvSpPr>
          <p:nvPr>
            <p:ph type="title"/>
          </p:nvPr>
        </p:nvSpPr>
        <p:spPr/>
        <p:txBody>
          <a:bodyPr/>
          <a:lstStyle/>
          <a:p>
            <a:r>
              <a:rPr lang="en-IN" dirty="0"/>
              <a:t>Qualitative vs. Quantitative </a:t>
            </a:r>
          </a:p>
        </p:txBody>
      </p:sp>
      <p:sp>
        <p:nvSpPr>
          <p:cNvPr id="3" name="Content Placeholder 2">
            <a:extLst>
              <a:ext uri="{FF2B5EF4-FFF2-40B4-BE49-F238E27FC236}">
                <a16:creationId xmlns:a16="http://schemas.microsoft.com/office/drawing/2014/main" id="{01397E21-E654-FAB2-731F-9919C02251C7}"/>
              </a:ext>
            </a:extLst>
          </p:cNvPr>
          <p:cNvSpPr>
            <a:spLocks noGrp="1"/>
          </p:cNvSpPr>
          <p:nvPr>
            <p:ph idx="1"/>
          </p:nvPr>
        </p:nvSpPr>
        <p:spPr/>
        <p:txBody>
          <a:bodyPr/>
          <a:lstStyle/>
          <a:p>
            <a:r>
              <a:rPr lang="en-US" b="1" dirty="0"/>
              <a:t>Qualitative Usability Testing</a:t>
            </a:r>
          </a:p>
          <a:p>
            <a:pPr lvl="1"/>
            <a:r>
              <a:rPr lang="en-US" dirty="0"/>
              <a:t>Qualitative usability testing focuses on </a:t>
            </a:r>
            <a:r>
              <a:rPr lang="en-US" b="1" dirty="0"/>
              <a:t>collecting insights, findings</a:t>
            </a:r>
            <a:r>
              <a:rPr lang="en-US" dirty="0"/>
              <a:t>, and </a:t>
            </a:r>
            <a:r>
              <a:rPr lang="en-US" b="1" dirty="0"/>
              <a:t>stories</a:t>
            </a:r>
            <a:r>
              <a:rPr lang="en-US" dirty="0"/>
              <a:t> about how people use the product or service. </a:t>
            </a:r>
          </a:p>
          <a:p>
            <a:pPr lvl="1"/>
            <a:r>
              <a:rPr lang="en-US" dirty="0"/>
              <a:t>Qualitative usability testing is </a:t>
            </a:r>
            <a:r>
              <a:rPr lang="en-US" b="1" dirty="0"/>
              <a:t>best for discovering problems </a:t>
            </a:r>
            <a:r>
              <a:rPr lang="en-US" dirty="0"/>
              <a:t>in the user experience. </a:t>
            </a:r>
          </a:p>
          <a:p>
            <a:pPr lvl="1"/>
            <a:r>
              <a:rPr lang="en-US" dirty="0"/>
              <a:t>This form of usability testing is </a:t>
            </a:r>
            <a:r>
              <a:rPr lang="en-US" b="1" dirty="0"/>
              <a:t>more common </a:t>
            </a:r>
            <a:r>
              <a:rPr lang="en-US" dirty="0"/>
              <a:t>than quantitative usability testing.</a:t>
            </a:r>
          </a:p>
          <a:p>
            <a:pPr marL="457200" lvl="1" indent="0">
              <a:buNone/>
            </a:pPr>
            <a:endParaRPr lang="en-US" dirty="0"/>
          </a:p>
          <a:p>
            <a:r>
              <a:rPr lang="en-US" b="1" dirty="0"/>
              <a:t>Quantitative usability testing</a:t>
            </a:r>
          </a:p>
          <a:p>
            <a:pPr lvl="1"/>
            <a:r>
              <a:rPr lang="en-US" dirty="0"/>
              <a:t>Quantitative usability testing focuses on </a:t>
            </a:r>
            <a:r>
              <a:rPr lang="en-US" b="1" dirty="0"/>
              <a:t>collecting metrics </a:t>
            </a:r>
            <a:r>
              <a:rPr lang="en-US" dirty="0"/>
              <a:t>like </a:t>
            </a:r>
            <a:r>
              <a:rPr lang="en-US" b="1" dirty="0">
                <a:solidFill>
                  <a:schemeClr val="accent6"/>
                </a:solidFill>
              </a:rPr>
              <a:t>task success </a:t>
            </a:r>
            <a:r>
              <a:rPr lang="en-US" dirty="0"/>
              <a:t>and </a:t>
            </a:r>
            <a:r>
              <a:rPr lang="en-US" b="1" dirty="0">
                <a:solidFill>
                  <a:schemeClr val="accent6"/>
                </a:solidFill>
              </a:rPr>
              <a:t>time on task</a:t>
            </a:r>
            <a:r>
              <a:rPr lang="en-US" dirty="0"/>
              <a:t>. </a:t>
            </a:r>
          </a:p>
          <a:p>
            <a:pPr lvl="1"/>
            <a:r>
              <a:rPr lang="en-US" dirty="0"/>
              <a:t>Quantitative usability testing is </a:t>
            </a:r>
            <a:r>
              <a:rPr lang="en-US" b="1" dirty="0"/>
              <a:t>best for collecting benchmarks</a:t>
            </a:r>
            <a:r>
              <a:rPr lang="en-US" dirty="0"/>
              <a:t>.</a:t>
            </a:r>
          </a:p>
          <a:p>
            <a:endParaRPr lang="en-IN" dirty="0"/>
          </a:p>
        </p:txBody>
      </p:sp>
    </p:spTree>
    <p:extLst>
      <p:ext uri="{BB962C8B-B14F-4D97-AF65-F5344CB8AC3E}">
        <p14:creationId xmlns:p14="http://schemas.microsoft.com/office/powerpoint/2010/main" val="32866901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0A121-52C6-63A9-344D-5436F67D11D5}"/>
              </a:ext>
            </a:extLst>
          </p:cNvPr>
          <p:cNvSpPr>
            <a:spLocks noGrp="1"/>
          </p:cNvSpPr>
          <p:nvPr>
            <p:ph type="title"/>
          </p:nvPr>
        </p:nvSpPr>
        <p:spPr/>
        <p:txBody>
          <a:bodyPr/>
          <a:lstStyle/>
          <a:p>
            <a:r>
              <a:rPr lang="en-IN" dirty="0"/>
              <a:t>Remote vs. In-Person Testing</a:t>
            </a:r>
          </a:p>
        </p:txBody>
      </p:sp>
      <p:sp>
        <p:nvSpPr>
          <p:cNvPr id="3" name="Content Placeholder 2">
            <a:extLst>
              <a:ext uri="{FF2B5EF4-FFF2-40B4-BE49-F238E27FC236}">
                <a16:creationId xmlns:a16="http://schemas.microsoft.com/office/drawing/2014/main" id="{F6C436DB-C1AB-4BCE-7A13-1B29F5545AB9}"/>
              </a:ext>
            </a:extLst>
          </p:cNvPr>
          <p:cNvSpPr>
            <a:spLocks noGrp="1"/>
          </p:cNvSpPr>
          <p:nvPr>
            <p:ph idx="1"/>
          </p:nvPr>
        </p:nvSpPr>
        <p:spPr/>
        <p:txBody>
          <a:bodyPr/>
          <a:lstStyle/>
          <a:p>
            <a:r>
              <a:rPr lang="en-US" b="1" dirty="0"/>
              <a:t>Remote usability tests</a:t>
            </a:r>
            <a:r>
              <a:rPr lang="en-US" dirty="0"/>
              <a:t> are popular because they often </a:t>
            </a:r>
            <a:r>
              <a:rPr lang="en-US" b="1" dirty="0"/>
              <a:t>require less time </a:t>
            </a:r>
            <a:r>
              <a:rPr lang="en-US" dirty="0"/>
              <a:t>and </a:t>
            </a:r>
            <a:r>
              <a:rPr lang="en-US" b="1" dirty="0"/>
              <a:t>money </a:t>
            </a:r>
            <a:r>
              <a:rPr lang="en-US" dirty="0"/>
              <a:t>than in-person studies. </a:t>
            </a:r>
          </a:p>
          <a:p>
            <a:r>
              <a:rPr lang="en-US" dirty="0"/>
              <a:t>There are </a:t>
            </a:r>
            <a:r>
              <a:rPr lang="en-US" b="1" dirty="0"/>
              <a:t>two types </a:t>
            </a:r>
            <a:r>
              <a:rPr lang="en-US" dirty="0"/>
              <a:t>of remote usability testing: </a:t>
            </a:r>
            <a:r>
              <a:rPr lang="en-US" b="1" dirty="0"/>
              <a:t>moderated</a:t>
            </a:r>
            <a:r>
              <a:rPr lang="en-US" dirty="0"/>
              <a:t> and </a:t>
            </a:r>
            <a:r>
              <a:rPr lang="en-US" b="1" dirty="0"/>
              <a:t>unmoderated</a:t>
            </a:r>
            <a:r>
              <a:rPr lang="en-US" dirty="0"/>
              <a:t>.</a:t>
            </a:r>
          </a:p>
          <a:p>
            <a:r>
              <a:rPr lang="en-US" b="1" dirty="0"/>
              <a:t>Remote moderated usability tests</a:t>
            </a:r>
            <a:r>
              <a:rPr lang="en-US" dirty="0"/>
              <a:t> work very </a:t>
            </a:r>
            <a:r>
              <a:rPr lang="en-US" b="1" dirty="0"/>
              <a:t>similarly to in-person </a:t>
            </a:r>
            <a:r>
              <a:rPr lang="en-US" dirty="0"/>
              <a:t>studies. </a:t>
            </a:r>
          </a:p>
          <a:p>
            <a:r>
              <a:rPr lang="en-US" dirty="0"/>
              <a:t>The facilitator still interacts with the </a:t>
            </a:r>
            <a:r>
              <a:rPr lang="en-US" b="1" dirty="0"/>
              <a:t>participant</a:t>
            </a:r>
            <a:r>
              <a:rPr lang="en-US" dirty="0"/>
              <a:t> and asks him/her to </a:t>
            </a:r>
            <a:r>
              <a:rPr lang="en-US" b="1" dirty="0"/>
              <a:t>perform tasks</a:t>
            </a:r>
            <a:r>
              <a:rPr lang="en-US" dirty="0"/>
              <a:t>. </a:t>
            </a:r>
          </a:p>
          <a:p>
            <a:r>
              <a:rPr lang="en-US" dirty="0"/>
              <a:t>The facilitator and participant are in </a:t>
            </a:r>
            <a:r>
              <a:rPr lang="en-US" b="1" dirty="0"/>
              <a:t>different physical locations</a:t>
            </a:r>
            <a:r>
              <a:rPr lang="en-US" dirty="0"/>
              <a:t>. </a:t>
            </a:r>
          </a:p>
          <a:p>
            <a:r>
              <a:rPr lang="en-US" dirty="0"/>
              <a:t>Moderated tests can be performed using </a:t>
            </a:r>
            <a:r>
              <a:rPr lang="en-US" b="1" dirty="0"/>
              <a:t>screen-sharing software </a:t>
            </a:r>
            <a:r>
              <a:rPr lang="en-US" dirty="0"/>
              <a:t>like </a:t>
            </a:r>
            <a:r>
              <a:rPr lang="en-US" b="1" i="1" dirty="0"/>
              <a:t>Skype</a:t>
            </a:r>
            <a:r>
              <a:rPr lang="en-US" b="1" dirty="0"/>
              <a:t> </a:t>
            </a:r>
            <a:r>
              <a:rPr lang="en-US" dirty="0"/>
              <a:t>or </a:t>
            </a:r>
            <a:r>
              <a:rPr lang="en-US" b="1" i="1" dirty="0"/>
              <a:t>Google Meet</a:t>
            </a:r>
            <a:r>
              <a:rPr lang="en-US" dirty="0"/>
              <a:t>.</a:t>
            </a:r>
          </a:p>
        </p:txBody>
      </p:sp>
    </p:spTree>
    <p:extLst>
      <p:ext uri="{BB962C8B-B14F-4D97-AF65-F5344CB8AC3E}">
        <p14:creationId xmlns:p14="http://schemas.microsoft.com/office/powerpoint/2010/main" val="42311878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B90D7-BFC4-71C6-F6C2-5D3CE95D39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9D0066-E014-82B3-DF2E-95BA17851B54}"/>
              </a:ext>
            </a:extLst>
          </p:cNvPr>
          <p:cNvSpPr>
            <a:spLocks noGrp="1"/>
          </p:cNvSpPr>
          <p:nvPr>
            <p:ph type="title"/>
          </p:nvPr>
        </p:nvSpPr>
        <p:spPr/>
        <p:txBody>
          <a:bodyPr/>
          <a:lstStyle/>
          <a:p>
            <a:r>
              <a:rPr lang="en-IN" dirty="0"/>
              <a:t>Remote vs. In-Person Testing</a:t>
            </a:r>
          </a:p>
        </p:txBody>
      </p:sp>
      <p:sp>
        <p:nvSpPr>
          <p:cNvPr id="3" name="Content Placeholder 2">
            <a:extLst>
              <a:ext uri="{FF2B5EF4-FFF2-40B4-BE49-F238E27FC236}">
                <a16:creationId xmlns:a16="http://schemas.microsoft.com/office/drawing/2014/main" id="{153A1DE2-FC0B-C687-563D-78C99C215AEB}"/>
              </a:ext>
            </a:extLst>
          </p:cNvPr>
          <p:cNvSpPr>
            <a:spLocks noGrp="1"/>
          </p:cNvSpPr>
          <p:nvPr>
            <p:ph idx="1"/>
          </p:nvPr>
        </p:nvSpPr>
        <p:spPr/>
        <p:txBody>
          <a:bodyPr/>
          <a:lstStyle/>
          <a:p>
            <a:r>
              <a:rPr lang="en-US" b="1" dirty="0"/>
              <a:t>Remote unmoderated remote</a:t>
            </a:r>
            <a:r>
              <a:rPr lang="en-US" dirty="0"/>
              <a:t> usability tests </a:t>
            </a:r>
            <a:r>
              <a:rPr lang="en-US" b="1" dirty="0"/>
              <a:t>do not have</a:t>
            </a:r>
            <a:r>
              <a:rPr lang="en-US" dirty="0"/>
              <a:t> the same </a:t>
            </a:r>
            <a:r>
              <a:rPr lang="en-US" b="1" dirty="0"/>
              <a:t>facilitator–participant</a:t>
            </a:r>
            <a:r>
              <a:rPr lang="en-US" dirty="0"/>
              <a:t> </a:t>
            </a:r>
            <a:r>
              <a:rPr lang="en-US" b="1" dirty="0"/>
              <a:t>interaction</a:t>
            </a:r>
            <a:r>
              <a:rPr lang="en-US" dirty="0"/>
              <a:t> as an in-person or moderated tests. </a:t>
            </a:r>
          </a:p>
          <a:p>
            <a:r>
              <a:rPr lang="en-US" dirty="0"/>
              <a:t>The researcher uses a </a:t>
            </a:r>
            <a:r>
              <a:rPr lang="en-US" b="1" dirty="0"/>
              <a:t>dedicated online remote-testing tool</a:t>
            </a:r>
            <a:r>
              <a:rPr lang="en-US" dirty="0"/>
              <a:t> to set up written tasks for the participant. </a:t>
            </a:r>
          </a:p>
          <a:p>
            <a:r>
              <a:rPr lang="en-US" dirty="0"/>
              <a:t>The participant </a:t>
            </a:r>
            <a:r>
              <a:rPr lang="en-US" b="1" dirty="0"/>
              <a:t>completes</a:t>
            </a:r>
            <a:r>
              <a:rPr lang="en-US" dirty="0"/>
              <a:t> those </a:t>
            </a:r>
            <a:r>
              <a:rPr lang="en-US" b="1" dirty="0"/>
              <a:t>tasks alone</a:t>
            </a:r>
            <a:r>
              <a:rPr lang="en-US" dirty="0"/>
              <a:t> on her own time. </a:t>
            </a:r>
          </a:p>
          <a:p>
            <a:r>
              <a:rPr lang="en-US" dirty="0"/>
              <a:t>The testing </a:t>
            </a:r>
            <a:r>
              <a:rPr lang="en-US" b="1" dirty="0"/>
              <a:t>tool delivers the task instructions </a:t>
            </a:r>
            <a:r>
              <a:rPr lang="en-US" dirty="0"/>
              <a:t>and any follow up questions. </a:t>
            </a:r>
          </a:p>
          <a:p>
            <a:r>
              <a:rPr lang="en-US" dirty="0"/>
              <a:t>After the </a:t>
            </a:r>
            <a:r>
              <a:rPr lang="en-US" i="1" dirty="0"/>
              <a:t>participant</a:t>
            </a:r>
            <a:r>
              <a:rPr lang="en-US" dirty="0"/>
              <a:t> </a:t>
            </a:r>
            <a:r>
              <a:rPr lang="en-US" b="1" dirty="0"/>
              <a:t>completes</a:t>
            </a:r>
            <a:r>
              <a:rPr lang="en-US" dirty="0"/>
              <a:t> her </a:t>
            </a:r>
            <a:r>
              <a:rPr lang="en-US" b="1" dirty="0"/>
              <a:t>test</a:t>
            </a:r>
            <a:r>
              <a:rPr lang="en-US" dirty="0"/>
              <a:t>, the </a:t>
            </a:r>
            <a:r>
              <a:rPr lang="en-US" i="1" dirty="0"/>
              <a:t>researcher</a:t>
            </a:r>
            <a:r>
              <a:rPr lang="en-US" dirty="0"/>
              <a:t> </a:t>
            </a:r>
            <a:r>
              <a:rPr lang="en-US" b="1" dirty="0"/>
              <a:t>receives</a:t>
            </a:r>
            <a:r>
              <a:rPr lang="en-US" dirty="0"/>
              <a:t> a </a:t>
            </a:r>
            <a:r>
              <a:rPr lang="en-US" b="1" dirty="0"/>
              <a:t>recording</a:t>
            </a:r>
            <a:r>
              <a:rPr lang="en-US" dirty="0"/>
              <a:t> of the session, along with metrics like task success.</a:t>
            </a:r>
            <a:endParaRPr lang="en-IN" dirty="0"/>
          </a:p>
        </p:txBody>
      </p:sp>
    </p:spTree>
    <p:extLst>
      <p:ext uri="{BB962C8B-B14F-4D97-AF65-F5344CB8AC3E}">
        <p14:creationId xmlns:p14="http://schemas.microsoft.com/office/powerpoint/2010/main" val="25815667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CB5E9-0AC8-1843-8B01-AB46C6A607D6}"/>
              </a:ext>
            </a:extLst>
          </p:cNvPr>
          <p:cNvSpPr>
            <a:spLocks noGrp="1"/>
          </p:cNvSpPr>
          <p:nvPr>
            <p:ph type="title"/>
          </p:nvPr>
        </p:nvSpPr>
        <p:spPr/>
        <p:txBody>
          <a:bodyPr/>
          <a:lstStyle/>
          <a:p>
            <a:r>
              <a:rPr lang="en-US" dirty="0">
                <a:solidFill>
                  <a:schemeClr val="tx1"/>
                </a:solidFill>
              </a:rPr>
              <a:t>Benefits of Usability Test</a:t>
            </a:r>
          </a:p>
        </p:txBody>
      </p:sp>
      <p:sp>
        <p:nvSpPr>
          <p:cNvPr id="3" name="Content Placeholder 2">
            <a:extLst>
              <a:ext uri="{FF2B5EF4-FFF2-40B4-BE49-F238E27FC236}">
                <a16:creationId xmlns:a16="http://schemas.microsoft.com/office/drawing/2014/main" id="{C5D55347-0DD2-4247-9F1F-AB3383D880F7}"/>
              </a:ext>
            </a:extLst>
          </p:cNvPr>
          <p:cNvSpPr>
            <a:spLocks noGrp="1"/>
          </p:cNvSpPr>
          <p:nvPr>
            <p:ph idx="1"/>
          </p:nvPr>
        </p:nvSpPr>
        <p:spPr/>
        <p:txBody>
          <a:bodyPr/>
          <a:lstStyle/>
          <a:p>
            <a:r>
              <a:rPr lang="en-IN" dirty="0"/>
              <a:t>It helps to </a:t>
            </a:r>
            <a:r>
              <a:rPr lang="en-IN" b="1" dirty="0"/>
              <a:t>check if product meet user’s expectations</a:t>
            </a:r>
          </a:p>
          <a:p>
            <a:r>
              <a:rPr lang="en-IN" dirty="0"/>
              <a:t>It matches </a:t>
            </a:r>
            <a:r>
              <a:rPr lang="en-IN" b="1" dirty="0"/>
              <a:t>business decisions </a:t>
            </a:r>
            <a:r>
              <a:rPr lang="en-IN" dirty="0"/>
              <a:t>to real-world use</a:t>
            </a:r>
          </a:p>
          <a:p>
            <a:r>
              <a:rPr lang="en-IN" dirty="0"/>
              <a:t>It </a:t>
            </a:r>
            <a:r>
              <a:rPr lang="en-IN" b="1" dirty="0"/>
              <a:t>removes flaws </a:t>
            </a:r>
            <a:r>
              <a:rPr lang="en-IN" dirty="0"/>
              <a:t>in the product</a:t>
            </a:r>
          </a:p>
          <a:p>
            <a:r>
              <a:rPr lang="en-IN" dirty="0"/>
              <a:t>It allows you to </a:t>
            </a:r>
            <a:r>
              <a:rPr lang="en-IN" b="1" dirty="0"/>
              <a:t>see how successful users are with</a:t>
            </a:r>
            <a:r>
              <a:rPr lang="en-IN" dirty="0"/>
              <a:t> their </a:t>
            </a:r>
            <a:r>
              <a:rPr lang="en-IN" b="1" dirty="0"/>
              <a:t>tasks</a:t>
            </a:r>
          </a:p>
          <a:p>
            <a:r>
              <a:rPr lang="en-IN" dirty="0"/>
              <a:t>It is useful for getting </a:t>
            </a:r>
            <a:r>
              <a:rPr lang="en-IN" b="1" dirty="0"/>
              <a:t>user reactions </a:t>
            </a:r>
            <a:r>
              <a:rPr lang="en-IN" dirty="0"/>
              <a:t>and </a:t>
            </a:r>
            <a:r>
              <a:rPr lang="en-IN" b="1" dirty="0"/>
              <a:t>feedback </a:t>
            </a:r>
            <a:r>
              <a:rPr lang="en-IN" dirty="0"/>
              <a:t>about the product</a:t>
            </a:r>
          </a:p>
        </p:txBody>
      </p:sp>
    </p:spTree>
    <p:extLst>
      <p:ext uri="{BB962C8B-B14F-4D97-AF65-F5344CB8AC3E}">
        <p14:creationId xmlns:p14="http://schemas.microsoft.com/office/powerpoint/2010/main" val="21254714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B3079-5713-C322-8A5B-A6DBF26499B4}"/>
              </a:ext>
            </a:extLst>
          </p:cNvPr>
          <p:cNvSpPr>
            <a:spLocks noGrp="1"/>
          </p:cNvSpPr>
          <p:nvPr>
            <p:ph type="title"/>
          </p:nvPr>
        </p:nvSpPr>
        <p:spPr/>
        <p:txBody>
          <a:bodyPr/>
          <a:lstStyle/>
          <a:p>
            <a:r>
              <a:rPr lang="en-IN" dirty="0"/>
              <a:t>Types of Usability Study</a:t>
            </a:r>
          </a:p>
        </p:txBody>
      </p:sp>
      <p:sp>
        <p:nvSpPr>
          <p:cNvPr id="3" name="Content Placeholder 2">
            <a:extLst>
              <a:ext uri="{FF2B5EF4-FFF2-40B4-BE49-F238E27FC236}">
                <a16:creationId xmlns:a16="http://schemas.microsoft.com/office/drawing/2014/main" id="{24749070-8E56-4B6D-3D30-00F439A70583}"/>
              </a:ext>
            </a:extLst>
          </p:cNvPr>
          <p:cNvSpPr>
            <a:spLocks noGrp="1"/>
          </p:cNvSpPr>
          <p:nvPr>
            <p:ph idx="1"/>
          </p:nvPr>
        </p:nvSpPr>
        <p:spPr>
          <a:xfrm>
            <a:off x="6096000" y="863444"/>
            <a:ext cx="5964821" cy="5590565"/>
          </a:xfrm>
        </p:spPr>
        <p:txBody>
          <a:bodyPr/>
          <a:lstStyle/>
          <a:p>
            <a:pPr marL="0" indent="0">
              <a:buNone/>
            </a:pPr>
            <a:r>
              <a:rPr lang="en-US" b="1" dirty="0">
                <a:solidFill>
                  <a:schemeClr val="accent6"/>
                </a:solidFill>
              </a:rPr>
              <a:t>Moderated Usability Study</a:t>
            </a:r>
          </a:p>
          <a:p>
            <a:r>
              <a:rPr lang="en-US" dirty="0"/>
              <a:t>In moderated usability studies, a </a:t>
            </a:r>
            <a:r>
              <a:rPr lang="en-US" b="1" dirty="0"/>
              <a:t>person guides participants </a:t>
            </a:r>
            <a:r>
              <a:rPr lang="en-US" dirty="0"/>
              <a:t>through the study in real time.</a:t>
            </a:r>
          </a:p>
          <a:p>
            <a:r>
              <a:rPr lang="en-US" dirty="0"/>
              <a:t>The person </a:t>
            </a:r>
            <a:r>
              <a:rPr lang="en-US" b="1" dirty="0"/>
              <a:t>who guides participants </a:t>
            </a:r>
            <a:r>
              <a:rPr lang="en-US" dirty="0"/>
              <a:t>through this study </a:t>
            </a:r>
            <a:r>
              <a:rPr lang="en-US" b="1" dirty="0"/>
              <a:t>is </a:t>
            </a:r>
            <a:r>
              <a:rPr lang="en-US" dirty="0"/>
              <a:t>known as the </a:t>
            </a:r>
            <a:r>
              <a:rPr lang="en-US" b="1" dirty="0"/>
              <a:t>moderator</a:t>
            </a:r>
            <a:r>
              <a:rPr lang="en-US" dirty="0"/>
              <a:t>. </a:t>
            </a:r>
          </a:p>
          <a:p>
            <a:r>
              <a:rPr lang="en-US" dirty="0"/>
              <a:t>The moderator's goal is to </a:t>
            </a:r>
            <a:r>
              <a:rPr lang="en-US" b="1" dirty="0"/>
              <a:t>help participants interact </a:t>
            </a:r>
            <a:r>
              <a:rPr lang="en-US" dirty="0"/>
              <a:t>with the </a:t>
            </a:r>
            <a:r>
              <a:rPr lang="en-US" b="1" dirty="0"/>
              <a:t>product </a:t>
            </a:r>
            <a:r>
              <a:rPr lang="en-US" dirty="0"/>
              <a:t>and </a:t>
            </a:r>
            <a:r>
              <a:rPr lang="en-US" b="1" dirty="0"/>
              <a:t>collect </a:t>
            </a:r>
            <a:r>
              <a:rPr lang="en-US" dirty="0"/>
              <a:t>their </a:t>
            </a:r>
            <a:r>
              <a:rPr lang="en-US" b="1" dirty="0"/>
              <a:t>feedback </a:t>
            </a:r>
            <a:r>
              <a:rPr lang="en-US" dirty="0"/>
              <a:t>along the way.</a:t>
            </a:r>
            <a:endParaRPr lang="en-IN" dirty="0"/>
          </a:p>
        </p:txBody>
      </p:sp>
      <p:pic>
        <p:nvPicPr>
          <p:cNvPr id="4" name="image26.png">
            <a:extLst>
              <a:ext uri="{FF2B5EF4-FFF2-40B4-BE49-F238E27FC236}">
                <a16:creationId xmlns:a16="http://schemas.microsoft.com/office/drawing/2014/main" id="{C96A3476-9834-8126-2DE3-7E6E27179493}"/>
              </a:ext>
            </a:extLst>
          </p:cNvPr>
          <p:cNvPicPr/>
          <p:nvPr/>
        </p:nvPicPr>
        <p:blipFill>
          <a:blip r:embed="rId2"/>
          <a:srcRect l="23076" t="14205" r="23076"/>
          <a:stretch>
            <a:fillRect/>
          </a:stretch>
        </p:blipFill>
        <p:spPr>
          <a:xfrm>
            <a:off x="0" y="1387894"/>
            <a:ext cx="6023815" cy="4541664"/>
          </a:xfrm>
          <a:prstGeom prst="rect">
            <a:avLst/>
          </a:prstGeom>
          <a:ln/>
        </p:spPr>
      </p:pic>
    </p:spTree>
    <p:extLst>
      <p:ext uri="{BB962C8B-B14F-4D97-AF65-F5344CB8AC3E}">
        <p14:creationId xmlns:p14="http://schemas.microsoft.com/office/powerpoint/2010/main" val="262339145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0D8C9-26F6-37DC-1726-F89E9D6C9D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30C330-3F10-5A7C-57D1-1EDEBDD6643D}"/>
              </a:ext>
            </a:extLst>
          </p:cNvPr>
          <p:cNvSpPr>
            <a:spLocks noGrp="1"/>
          </p:cNvSpPr>
          <p:nvPr>
            <p:ph type="title"/>
          </p:nvPr>
        </p:nvSpPr>
        <p:spPr/>
        <p:txBody>
          <a:bodyPr/>
          <a:lstStyle/>
          <a:p>
            <a:r>
              <a:rPr lang="en-US" dirty="0"/>
              <a:t>Assessing Prototypes</a:t>
            </a:r>
          </a:p>
        </p:txBody>
      </p:sp>
      <p:sp>
        <p:nvSpPr>
          <p:cNvPr id="3" name="Text Placeholder 2">
            <a:extLst>
              <a:ext uri="{FF2B5EF4-FFF2-40B4-BE49-F238E27FC236}">
                <a16:creationId xmlns:a16="http://schemas.microsoft.com/office/drawing/2014/main" id="{405EB91F-B3B1-2243-1AA9-C98761080E58}"/>
              </a:ext>
            </a:extLst>
          </p:cNvPr>
          <p:cNvSpPr>
            <a:spLocks noGrp="1"/>
          </p:cNvSpPr>
          <p:nvPr>
            <p:ph type="body" idx="1"/>
          </p:nvPr>
        </p:nvSpPr>
        <p:spPr>
          <a:xfrm>
            <a:off x="831850" y="4589463"/>
            <a:ext cx="10515600" cy="1500187"/>
          </a:xfrm>
        </p:spPr>
        <p:txBody>
          <a:bodyPr/>
          <a:lstStyle/>
          <a:p>
            <a:r>
              <a:rPr lang="en-IN" dirty="0"/>
              <a:t>Section – 1</a:t>
            </a:r>
          </a:p>
        </p:txBody>
      </p:sp>
    </p:spTree>
    <p:extLst>
      <p:ext uri="{BB962C8B-B14F-4D97-AF65-F5344CB8AC3E}">
        <p14:creationId xmlns:p14="http://schemas.microsoft.com/office/powerpoint/2010/main" val="1825072017"/>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FC536-196A-AA83-3E1E-614E27825C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935EA8-8B12-AF21-C0B7-1F9FFF008CD6}"/>
              </a:ext>
            </a:extLst>
          </p:cNvPr>
          <p:cNvSpPr>
            <a:spLocks noGrp="1"/>
          </p:cNvSpPr>
          <p:nvPr>
            <p:ph type="title"/>
          </p:nvPr>
        </p:nvSpPr>
        <p:spPr/>
        <p:txBody>
          <a:bodyPr/>
          <a:lstStyle/>
          <a:p>
            <a:r>
              <a:rPr lang="en-IN" dirty="0"/>
              <a:t>Types of Usability Study</a:t>
            </a:r>
          </a:p>
        </p:txBody>
      </p:sp>
      <p:sp>
        <p:nvSpPr>
          <p:cNvPr id="3" name="Content Placeholder 2">
            <a:extLst>
              <a:ext uri="{FF2B5EF4-FFF2-40B4-BE49-F238E27FC236}">
                <a16:creationId xmlns:a16="http://schemas.microsoft.com/office/drawing/2014/main" id="{FD83EEBB-59FD-537A-AEF2-2E112AF56F7F}"/>
              </a:ext>
            </a:extLst>
          </p:cNvPr>
          <p:cNvSpPr>
            <a:spLocks noGrp="1"/>
          </p:cNvSpPr>
          <p:nvPr>
            <p:ph idx="1"/>
          </p:nvPr>
        </p:nvSpPr>
        <p:spPr>
          <a:xfrm>
            <a:off x="6096000" y="863444"/>
            <a:ext cx="5964821" cy="5590565"/>
          </a:xfrm>
        </p:spPr>
        <p:txBody>
          <a:bodyPr/>
          <a:lstStyle/>
          <a:p>
            <a:pPr marL="0" indent="0">
              <a:buNone/>
            </a:pPr>
            <a:r>
              <a:rPr lang="en-US" b="1" dirty="0">
                <a:solidFill>
                  <a:schemeClr val="accent6"/>
                </a:solidFill>
              </a:rPr>
              <a:t>Unmoderated Usability Study</a:t>
            </a:r>
          </a:p>
          <a:p>
            <a:r>
              <a:rPr lang="en-US" dirty="0"/>
              <a:t>In unmoderated usability studies, </a:t>
            </a:r>
            <a:r>
              <a:rPr lang="en-US" b="1" dirty="0"/>
              <a:t>participants test </a:t>
            </a:r>
            <a:r>
              <a:rPr lang="en-US" dirty="0"/>
              <a:t>out the </a:t>
            </a:r>
            <a:r>
              <a:rPr lang="en-US" b="1" dirty="0"/>
              <a:t>prototypes </a:t>
            </a:r>
            <a:r>
              <a:rPr lang="en-US" b="1" i="1" dirty="0"/>
              <a:t>without human guidance</a:t>
            </a:r>
            <a:r>
              <a:rPr lang="en-US" dirty="0"/>
              <a:t>.</a:t>
            </a:r>
          </a:p>
          <a:p>
            <a:r>
              <a:rPr lang="en-US" dirty="0"/>
              <a:t>The study is </a:t>
            </a:r>
            <a:r>
              <a:rPr lang="en-US" b="1" dirty="0"/>
              <a:t>recorded on video </a:t>
            </a:r>
            <a:r>
              <a:rPr lang="en-US" dirty="0"/>
              <a:t>and the UX </a:t>
            </a:r>
            <a:r>
              <a:rPr lang="en-US" b="1" dirty="0"/>
              <a:t>team reviews the video footage </a:t>
            </a:r>
            <a:r>
              <a:rPr lang="en-US" dirty="0"/>
              <a:t>after the study. </a:t>
            </a:r>
          </a:p>
          <a:p>
            <a:r>
              <a:rPr lang="en-US" dirty="0"/>
              <a:t>Unmoderated usability studies </a:t>
            </a:r>
            <a:r>
              <a:rPr lang="en-US" b="1" dirty="0"/>
              <a:t>do not have </a:t>
            </a:r>
            <a:r>
              <a:rPr lang="en-US" dirty="0"/>
              <a:t>a </a:t>
            </a:r>
            <a:r>
              <a:rPr lang="en-US" b="1" dirty="0"/>
              <a:t>designated moderator</a:t>
            </a:r>
            <a:r>
              <a:rPr lang="en-US" dirty="0"/>
              <a:t>.</a:t>
            </a:r>
            <a:endParaRPr lang="en-IN" dirty="0"/>
          </a:p>
        </p:txBody>
      </p:sp>
      <p:pic>
        <p:nvPicPr>
          <p:cNvPr id="5" name="image15.png">
            <a:extLst>
              <a:ext uri="{FF2B5EF4-FFF2-40B4-BE49-F238E27FC236}">
                <a16:creationId xmlns:a16="http://schemas.microsoft.com/office/drawing/2014/main" id="{5FBD780F-0E1B-2B7F-BF1B-EC4BE32BF213}"/>
              </a:ext>
            </a:extLst>
          </p:cNvPr>
          <p:cNvPicPr/>
          <p:nvPr/>
        </p:nvPicPr>
        <p:blipFill>
          <a:blip r:embed="rId2"/>
          <a:srcRect l="23076" t="8993" r="23076"/>
          <a:stretch>
            <a:fillRect/>
          </a:stretch>
        </p:blipFill>
        <p:spPr>
          <a:xfrm>
            <a:off x="131179" y="988313"/>
            <a:ext cx="5964821" cy="4881373"/>
          </a:xfrm>
          <a:prstGeom prst="rect">
            <a:avLst/>
          </a:prstGeom>
          <a:ln/>
        </p:spPr>
      </p:pic>
    </p:spTree>
    <p:extLst>
      <p:ext uri="{BB962C8B-B14F-4D97-AF65-F5344CB8AC3E}">
        <p14:creationId xmlns:p14="http://schemas.microsoft.com/office/powerpoint/2010/main" val="106565265"/>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F552D-AB1C-6BA8-3C78-A1A04009D309}"/>
              </a:ext>
            </a:extLst>
          </p:cNvPr>
          <p:cNvSpPr>
            <a:spLocks noGrp="1"/>
          </p:cNvSpPr>
          <p:nvPr>
            <p:ph type="title"/>
          </p:nvPr>
        </p:nvSpPr>
        <p:spPr/>
        <p:txBody>
          <a:bodyPr/>
          <a:lstStyle/>
          <a:p>
            <a:r>
              <a:rPr lang="en-IN" dirty="0"/>
              <a:t>Usability Study – Benefits and Limitations</a:t>
            </a:r>
          </a:p>
        </p:txBody>
      </p:sp>
      <p:graphicFrame>
        <p:nvGraphicFramePr>
          <p:cNvPr id="6" name="Table 5">
            <a:extLst>
              <a:ext uri="{FF2B5EF4-FFF2-40B4-BE49-F238E27FC236}">
                <a16:creationId xmlns:a16="http://schemas.microsoft.com/office/drawing/2014/main" id="{4A27ACCA-1D18-1C37-89FF-B8416484215E}"/>
              </a:ext>
            </a:extLst>
          </p:cNvPr>
          <p:cNvGraphicFramePr>
            <a:graphicFrameLocks noGrp="1"/>
          </p:cNvGraphicFramePr>
          <p:nvPr/>
        </p:nvGraphicFramePr>
        <p:xfrm>
          <a:off x="167061" y="797132"/>
          <a:ext cx="11857878" cy="5209032"/>
        </p:xfrm>
        <a:graphic>
          <a:graphicData uri="http://schemas.openxmlformats.org/drawingml/2006/table">
            <a:tbl>
              <a:tblPr firstRow="1" bandRow="1">
                <a:tableStyleId>{3B4B98B0-60AC-42C2-AFA5-B58CD77FA1E5}</a:tableStyleId>
              </a:tblPr>
              <a:tblGrid>
                <a:gridCol w="1953569">
                  <a:extLst>
                    <a:ext uri="{9D8B030D-6E8A-4147-A177-3AD203B41FA5}">
                      <a16:colId xmlns:a16="http://schemas.microsoft.com/office/drawing/2014/main" val="3230387347"/>
                    </a:ext>
                  </a:extLst>
                </a:gridCol>
                <a:gridCol w="5505855">
                  <a:extLst>
                    <a:ext uri="{9D8B030D-6E8A-4147-A177-3AD203B41FA5}">
                      <a16:colId xmlns:a16="http://schemas.microsoft.com/office/drawing/2014/main" val="3027970297"/>
                    </a:ext>
                  </a:extLst>
                </a:gridCol>
                <a:gridCol w="4398454">
                  <a:extLst>
                    <a:ext uri="{9D8B030D-6E8A-4147-A177-3AD203B41FA5}">
                      <a16:colId xmlns:a16="http://schemas.microsoft.com/office/drawing/2014/main" val="3952441792"/>
                    </a:ext>
                  </a:extLst>
                </a:gridCol>
              </a:tblGrid>
              <a:tr h="370840">
                <a:tc>
                  <a:txBody>
                    <a:bodyPr/>
                    <a:lstStyle/>
                    <a:p>
                      <a:pPr algn="ctr"/>
                      <a:r>
                        <a:rPr lang="en-IN" sz="2400" dirty="0"/>
                        <a:t>Study Type</a:t>
                      </a:r>
                    </a:p>
                  </a:txBody>
                  <a:tcPr/>
                </a:tc>
                <a:tc>
                  <a:txBody>
                    <a:bodyPr/>
                    <a:lstStyle/>
                    <a:p>
                      <a:pPr algn="ctr"/>
                      <a:r>
                        <a:rPr lang="en-IN" sz="2400" dirty="0"/>
                        <a:t>Benefits</a:t>
                      </a:r>
                    </a:p>
                  </a:txBody>
                  <a:tcPr/>
                </a:tc>
                <a:tc>
                  <a:txBody>
                    <a:bodyPr/>
                    <a:lstStyle/>
                    <a:p>
                      <a:pPr algn="ctr"/>
                      <a:r>
                        <a:rPr lang="en-IN" sz="2400" dirty="0"/>
                        <a:t>Limitations</a:t>
                      </a:r>
                    </a:p>
                  </a:txBody>
                  <a:tcPr/>
                </a:tc>
                <a:extLst>
                  <a:ext uri="{0D108BD9-81ED-4DB2-BD59-A6C34878D82A}">
                    <a16:rowId xmlns:a16="http://schemas.microsoft.com/office/drawing/2014/main" val="3975889617"/>
                  </a:ext>
                </a:extLst>
              </a:tr>
              <a:tr h="370840">
                <a:tc>
                  <a:txBody>
                    <a:bodyPr/>
                    <a:lstStyle/>
                    <a:p>
                      <a:r>
                        <a:rPr lang="en-IN" sz="2400" b="1" dirty="0"/>
                        <a:t>Moderated Usability Study</a:t>
                      </a:r>
                    </a:p>
                  </a:txBody>
                  <a:tcPr/>
                </a:tc>
                <a:tc>
                  <a:txBody>
                    <a:bodyPr/>
                    <a:lstStyle/>
                    <a:p>
                      <a:pPr marL="342900" lvl="0" indent="-342900" algn="just">
                        <a:lnSpc>
                          <a:spcPct val="115000"/>
                        </a:lnSpc>
                        <a:buFont typeface="Arial" panose="020B0604020202020204" pitchFamily="34" charset="0"/>
                        <a:buChar char="●"/>
                      </a:pPr>
                      <a:r>
                        <a:rPr lang="en-IN" sz="2400" b="1" u="none" strike="noStrike" dirty="0">
                          <a:effectLst/>
                        </a:rPr>
                        <a:t>Guides </a:t>
                      </a:r>
                      <a:r>
                        <a:rPr lang="en-IN" sz="2400" u="none" strike="noStrike" dirty="0">
                          <a:effectLst/>
                        </a:rPr>
                        <a:t>the </a:t>
                      </a:r>
                      <a:r>
                        <a:rPr lang="en-IN" sz="2400" b="1" u="none" strike="noStrike" dirty="0">
                          <a:effectLst/>
                        </a:rPr>
                        <a:t>participant </a:t>
                      </a:r>
                      <a:r>
                        <a:rPr lang="en-IN" sz="2400" u="none" strike="noStrike" dirty="0">
                          <a:effectLst/>
                        </a:rPr>
                        <a:t>through the study</a:t>
                      </a:r>
                    </a:p>
                    <a:p>
                      <a:pPr marL="342900" lvl="0" indent="-342900" algn="just">
                        <a:lnSpc>
                          <a:spcPct val="115000"/>
                        </a:lnSpc>
                        <a:buFont typeface="Arial" panose="020B0604020202020204" pitchFamily="34" charset="0"/>
                        <a:buChar char="●"/>
                      </a:pPr>
                      <a:r>
                        <a:rPr lang="en-IN" sz="2400" u="none" strike="noStrike" dirty="0">
                          <a:effectLst/>
                        </a:rPr>
                        <a:t>Ask specific questions and </a:t>
                      </a:r>
                      <a:r>
                        <a:rPr lang="en-IN" sz="2400" b="1" u="none" strike="noStrike" dirty="0">
                          <a:effectLst/>
                        </a:rPr>
                        <a:t>follow up in real time </a:t>
                      </a:r>
                      <a:r>
                        <a:rPr lang="en-IN" sz="2400" u="none" strike="noStrike" dirty="0">
                          <a:effectLst/>
                        </a:rPr>
                        <a:t>to learn more.</a:t>
                      </a:r>
                    </a:p>
                    <a:p>
                      <a:pPr marL="342900" lvl="0" indent="-342900" algn="just">
                        <a:lnSpc>
                          <a:spcPct val="115000"/>
                        </a:lnSpc>
                        <a:buFont typeface="Arial" panose="020B0604020202020204" pitchFamily="34" charset="0"/>
                        <a:buChar char="●"/>
                      </a:pPr>
                      <a:r>
                        <a:rPr lang="en-IN" sz="2400" u="none" strike="noStrike" dirty="0">
                          <a:effectLst/>
                        </a:rPr>
                        <a:t>Rapport building between the moderator and participant</a:t>
                      </a:r>
                      <a:endParaRPr lang="en-IN" sz="2400" dirty="0"/>
                    </a:p>
                  </a:txBody>
                  <a:tcPr/>
                </a:tc>
                <a:tc>
                  <a:txBody>
                    <a:bodyPr/>
                    <a:lstStyle/>
                    <a:p>
                      <a:pPr marL="342900" lvl="0" indent="-342900" algn="l">
                        <a:lnSpc>
                          <a:spcPct val="115000"/>
                        </a:lnSpc>
                        <a:buFont typeface="Arial" panose="020B0604020202020204" pitchFamily="34" charset="0"/>
                        <a:buChar char="●"/>
                      </a:pPr>
                      <a:r>
                        <a:rPr lang="en-IN" sz="2400" u="none" strike="noStrike" dirty="0">
                          <a:effectLst/>
                        </a:rPr>
                        <a:t>The </a:t>
                      </a:r>
                      <a:r>
                        <a:rPr lang="en-IN" sz="2400" b="1" u="none" strike="noStrike" dirty="0">
                          <a:effectLst/>
                        </a:rPr>
                        <a:t>moderator could influence </a:t>
                      </a:r>
                      <a:r>
                        <a:rPr lang="en-IN" sz="2400" b="0" u="none" strike="noStrike" dirty="0">
                          <a:effectLst/>
                        </a:rPr>
                        <a:t>the </a:t>
                      </a:r>
                      <a:r>
                        <a:rPr lang="en-IN" sz="2400" u="none" strike="noStrike" dirty="0">
                          <a:effectLst/>
                        </a:rPr>
                        <a:t>participants.</a:t>
                      </a:r>
                    </a:p>
                  </a:txBody>
                  <a:tcPr/>
                </a:tc>
                <a:extLst>
                  <a:ext uri="{0D108BD9-81ED-4DB2-BD59-A6C34878D82A}">
                    <a16:rowId xmlns:a16="http://schemas.microsoft.com/office/drawing/2014/main" val="12894675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400" b="1" dirty="0">
                          <a:effectLst/>
                        </a:rPr>
                        <a:t>Unmoderated Usability Study</a:t>
                      </a:r>
                      <a:endParaRPr lang="en-IN" sz="2400" b="1" dirty="0">
                        <a:effectLst/>
                        <a:latin typeface="Arial" panose="020B0604020202020204" pitchFamily="34" charset="0"/>
                        <a:ea typeface="Arial" panose="020B0604020202020204" pitchFamily="34" charset="0"/>
                      </a:endParaRPr>
                    </a:p>
                  </a:txBody>
                  <a:tcPr/>
                </a:tc>
                <a:tc>
                  <a:txBody>
                    <a:bodyPr/>
                    <a:lstStyle/>
                    <a:p>
                      <a:pPr marL="342900" lvl="0" indent="-342900" algn="just">
                        <a:lnSpc>
                          <a:spcPct val="115000"/>
                        </a:lnSpc>
                        <a:buFont typeface="Arial" panose="020B0604020202020204" pitchFamily="34" charset="0"/>
                        <a:buChar char="●"/>
                      </a:pPr>
                      <a:r>
                        <a:rPr lang="en-IN" sz="2400" u="none" strike="noStrike" dirty="0">
                          <a:effectLst/>
                        </a:rPr>
                        <a:t>Easier to see how a </a:t>
                      </a:r>
                      <a:r>
                        <a:rPr lang="en-IN" sz="2400" b="1" u="none" strike="noStrike" dirty="0">
                          <a:effectLst/>
                        </a:rPr>
                        <a:t>participant uses the product </a:t>
                      </a:r>
                      <a:r>
                        <a:rPr lang="en-IN" sz="2400" u="none" strike="noStrike" dirty="0">
                          <a:effectLst/>
                        </a:rPr>
                        <a:t>in the real world.</a:t>
                      </a:r>
                    </a:p>
                    <a:p>
                      <a:pPr marL="342900" lvl="0" indent="-342900" algn="just">
                        <a:lnSpc>
                          <a:spcPct val="115000"/>
                        </a:lnSpc>
                        <a:buFont typeface="Arial" panose="020B0604020202020204" pitchFamily="34" charset="0"/>
                        <a:buChar char="●"/>
                      </a:pPr>
                      <a:r>
                        <a:rPr lang="en-IN" sz="2400" u="none" strike="noStrike" dirty="0">
                          <a:effectLst/>
                        </a:rPr>
                        <a:t>Participants to </a:t>
                      </a:r>
                      <a:r>
                        <a:rPr lang="en-IN" sz="2400" b="1" u="none" strike="noStrike" dirty="0">
                          <a:effectLst/>
                        </a:rPr>
                        <a:t>complete tasks </a:t>
                      </a:r>
                      <a:r>
                        <a:rPr lang="en-IN" sz="2400" u="none" strike="noStrike" dirty="0">
                          <a:effectLst/>
                        </a:rPr>
                        <a:t>on their </a:t>
                      </a:r>
                      <a:r>
                        <a:rPr lang="en-IN" sz="2400" b="1" u="none" strike="noStrike" dirty="0">
                          <a:effectLst/>
                        </a:rPr>
                        <a:t>own time </a:t>
                      </a:r>
                      <a:r>
                        <a:rPr lang="en-IN" sz="2400" u="none" strike="noStrike" dirty="0">
                          <a:effectLst/>
                        </a:rPr>
                        <a:t>and in their </a:t>
                      </a:r>
                      <a:r>
                        <a:rPr lang="en-IN" sz="2400" b="1" u="none" strike="noStrike" dirty="0">
                          <a:effectLst/>
                        </a:rPr>
                        <a:t>own space</a:t>
                      </a:r>
                    </a:p>
                    <a:p>
                      <a:pPr marL="342900" lvl="0" indent="-342900" algn="just">
                        <a:lnSpc>
                          <a:spcPct val="115000"/>
                        </a:lnSpc>
                        <a:buFont typeface="Arial" panose="020B0604020202020204" pitchFamily="34" charset="0"/>
                        <a:buChar char="●"/>
                      </a:pPr>
                      <a:r>
                        <a:rPr lang="en-IN" sz="2400" b="1" u="none" strike="noStrike" dirty="0">
                          <a:effectLst/>
                        </a:rPr>
                        <a:t>Participants </a:t>
                      </a:r>
                      <a:r>
                        <a:rPr lang="en-IN" sz="2400" u="none" strike="noStrike" dirty="0">
                          <a:effectLst/>
                        </a:rPr>
                        <a:t>may feel more </a:t>
                      </a:r>
                      <a:r>
                        <a:rPr lang="en-IN" sz="2400" b="1" u="none" strike="noStrike" dirty="0">
                          <a:effectLst/>
                        </a:rPr>
                        <a:t>comfortable </a:t>
                      </a:r>
                      <a:r>
                        <a:rPr lang="en-IN" sz="2400" u="none" strike="noStrike" dirty="0">
                          <a:effectLst/>
                        </a:rPr>
                        <a:t>giving feedback without others around.</a:t>
                      </a:r>
                      <a:endParaRPr lang="en-IN" sz="2400" dirty="0"/>
                    </a:p>
                  </a:txBody>
                  <a:tcPr/>
                </a:tc>
                <a:tc>
                  <a:txBody>
                    <a:bodyPr/>
                    <a:lstStyle/>
                    <a:p>
                      <a:pPr marL="342900" lvl="0" indent="-342900" algn="l">
                        <a:lnSpc>
                          <a:spcPct val="115000"/>
                        </a:lnSpc>
                        <a:buFont typeface="Arial" panose="020B0604020202020204" pitchFamily="34" charset="0"/>
                        <a:buChar char="●"/>
                      </a:pPr>
                      <a:r>
                        <a:rPr lang="en-IN" sz="2400" u="none" strike="noStrike" dirty="0">
                          <a:effectLst/>
                        </a:rPr>
                        <a:t>Participants have </a:t>
                      </a:r>
                      <a:r>
                        <a:rPr lang="en-IN" sz="2400" b="1" u="none" strike="noStrike" dirty="0">
                          <a:effectLst/>
                        </a:rPr>
                        <a:t>no human guidance if issue </a:t>
                      </a:r>
                      <a:r>
                        <a:rPr lang="en-IN" sz="2400" u="none" strike="noStrike" dirty="0">
                          <a:effectLst/>
                        </a:rPr>
                        <a:t>arises</a:t>
                      </a:r>
                    </a:p>
                    <a:p>
                      <a:pPr marL="342900" lvl="0" indent="-342900" algn="l">
                        <a:lnSpc>
                          <a:spcPct val="115000"/>
                        </a:lnSpc>
                        <a:buFont typeface="Arial" panose="020B0604020202020204" pitchFamily="34" charset="0"/>
                        <a:buChar char="●"/>
                      </a:pPr>
                      <a:r>
                        <a:rPr lang="en-IN" sz="2400" b="1" u="none" strike="noStrike" dirty="0">
                          <a:effectLst/>
                        </a:rPr>
                        <a:t>No </a:t>
                      </a:r>
                      <a:r>
                        <a:rPr lang="en-IN" sz="2400" u="none" strike="noStrike" dirty="0">
                          <a:effectLst/>
                        </a:rPr>
                        <a:t>real-time </a:t>
                      </a:r>
                      <a:r>
                        <a:rPr lang="en-IN" sz="2400" b="1" u="none" strike="noStrike" dirty="0">
                          <a:effectLst/>
                        </a:rPr>
                        <a:t>follow-up questions</a:t>
                      </a:r>
                    </a:p>
                    <a:p>
                      <a:pPr marL="342900" lvl="0" indent="-342900" algn="l">
                        <a:lnSpc>
                          <a:spcPct val="115000"/>
                        </a:lnSpc>
                        <a:buFont typeface="Arial" panose="020B0604020202020204" pitchFamily="34" charset="0"/>
                        <a:buChar char="●"/>
                      </a:pPr>
                      <a:r>
                        <a:rPr lang="en-IN" sz="2400" u="none" strike="noStrike" dirty="0">
                          <a:effectLst/>
                        </a:rPr>
                        <a:t>Little to </a:t>
                      </a:r>
                      <a:r>
                        <a:rPr lang="en-IN" sz="2400" b="1" u="none" strike="noStrike" dirty="0">
                          <a:effectLst/>
                        </a:rPr>
                        <a:t>no control over </a:t>
                      </a:r>
                      <a:r>
                        <a:rPr lang="en-IN" sz="2400" u="none" strike="noStrike" dirty="0">
                          <a:effectLst/>
                        </a:rPr>
                        <a:t>the </a:t>
                      </a:r>
                      <a:r>
                        <a:rPr lang="en-IN" sz="2400" b="1" u="none" strike="noStrike" dirty="0">
                          <a:effectLst/>
                        </a:rPr>
                        <a:t>environment</a:t>
                      </a:r>
                      <a:endParaRPr lang="en-IN" sz="2400" b="1" dirty="0"/>
                    </a:p>
                  </a:txBody>
                  <a:tcPr/>
                </a:tc>
                <a:extLst>
                  <a:ext uri="{0D108BD9-81ED-4DB2-BD59-A6C34878D82A}">
                    <a16:rowId xmlns:a16="http://schemas.microsoft.com/office/drawing/2014/main" val="2600848404"/>
                  </a:ext>
                </a:extLst>
              </a:tr>
            </a:tbl>
          </a:graphicData>
        </a:graphic>
      </p:graphicFrame>
    </p:spTree>
    <p:extLst>
      <p:ext uri="{BB962C8B-B14F-4D97-AF65-F5344CB8AC3E}">
        <p14:creationId xmlns:p14="http://schemas.microsoft.com/office/powerpoint/2010/main" val="1296878138"/>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370D3-8ABE-F4BF-1C9D-5D262CBB3E7A}"/>
              </a:ext>
            </a:extLst>
          </p:cNvPr>
          <p:cNvSpPr>
            <a:spLocks noGrp="1"/>
          </p:cNvSpPr>
          <p:nvPr>
            <p:ph type="title"/>
          </p:nvPr>
        </p:nvSpPr>
        <p:spPr/>
        <p:txBody>
          <a:bodyPr/>
          <a:lstStyle/>
          <a:p>
            <a:r>
              <a:rPr lang="en-IN" dirty="0"/>
              <a:t>Survey Tools</a:t>
            </a:r>
          </a:p>
        </p:txBody>
      </p:sp>
      <p:sp>
        <p:nvSpPr>
          <p:cNvPr id="3" name="Content Placeholder 2">
            <a:extLst>
              <a:ext uri="{FF2B5EF4-FFF2-40B4-BE49-F238E27FC236}">
                <a16:creationId xmlns:a16="http://schemas.microsoft.com/office/drawing/2014/main" id="{58843F97-314B-63DB-347D-70420F7A0F53}"/>
              </a:ext>
            </a:extLst>
          </p:cNvPr>
          <p:cNvSpPr>
            <a:spLocks noGrp="1"/>
          </p:cNvSpPr>
          <p:nvPr>
            <p:ph idx="1"/>
          </p:nvPr>
        </p:nvSpPr>
        <p:spPr/>
        <p:txBody>
          <a:bodyPr/>
          <a:lstStyle/>
          <a:p>
            <a:r>
              <a:rPr lang="en-IN" dirty="0"/>
              <a:t>When conducting usability testing, popular survey tools include</a:t>
            </a:r>
          </a:p>
          <a:p>
            <a:pPr lvl="1"/>
            <a:r>
              <a:rPr lang="en-IN" dirty="0" err="1"/>
              <a:t>UserTesting</a:t>
            </a:r>
            <a:endParaRPr lang="en-IN" dirty="0"/>
          </a:p>
          <a:p>
            <a:pPr lvl="1"/>
            <a:r>
              <a:rPr lang="en-IN" dirty="0"/>
              <a:t>Hotjar</a:t>
            </a:r>
          </a:p>
          <a:p>
            <a:pPr lvl="1"/>
            <a:r>
              <a:rPr lang="en-IN" dirty="0" err="1"/>
              <a:t>UserZoom</a:t>
            </a:r>
            <a:endParaRPr lang="en-IN" dirty="0"/>
          </a:p>
          <a:p>
            <a:pPr lvl="1"/>
            <a:r>
              <a:rPr lang="en-IN" dirty="0"/>
              <a:t>Lookback</a:t>
            </a:r>
          </a:p>
          <a:p>
            <a:pPr lvl="1"/>
            <a:r>
              <a:rPr lang="en-IN" dirty="0" err="1"/>
              <a:t>UsabilityHub</a:t>
            </a:r>
            <a:endParaRPr lang="en-IN" dirty="0"/>
          </a:p>
          <a:p>
            <a:r>
              <a:rPr lang="en-IN" dirty="0"/>
              <a:t>These platforms allow you to </a:t>
            </a:r>
            <a:r>
              <a:rPr lang="en-IN" b="1" dirty="0"/>
              <a:t>gather qualitative feedback </a:t>
            </a:r>
            <a:r>
              <a:rPr lang="en-IN" dirty="0"/>
              <a:t>from users </a:t>
            </a:r>
            <a:r>
              <a:rPr lang="en-IN" b="1" dirty="0"/>
              <a:t>through surveys</a:t>
            </a:r>
            <a:r>
              <a:rPr lang="en-IN" dirty="0"/>
              <a:t>.</a:t>
            </a:r>
          </a:p>
          <a:p>
            <a:r>
              <a:rPr lang="en-IN" dirty="0"/>
              <a:t>They often provide features like </a:t>
            </a:r>
            <a:r>
              <a:rPr lang="en-IN" b="1" dirty="0"/>
              <a:t>session recordings </a:t>
            </a:r>
            <a:r>
              <a:rPr lang="en-IN" dirty="0"/>
              <a:t>and </a:t>
            </a:r>
            <a:r>
              <a:rPr lang="en-IN" b="1" dirty="0"/>
              <a:t>heatmaps </a:t>
            </a:r>
            <a:r>
              <a:rPr lang="en-IN" dirty="0"/>
              <a:t>to </a:t>
            </a:r>
            <a:r>
              <a:rPr lang="en-IN" b="1" dirty="0"/>
              <a:t>analyse user interactions </a:t>
            </a:r>
            <a:r>
              <a:rPr lang="en-IN" dirty="0"/>
              <a:t>on your website or app.</a:t>
            </a:r>
          </a:p>
        </p:txBody>
      </p:sp>
    </p:spTree>
    <p:extLst>
      <p:ext uri="{BB962C8B-B14F-4D97-AF65-F5344CB8AC3E}">
        <p14:creationId xmlns:p14="http://schemas.microsoft.com/office/powerpoint/2010/main" val="2760725119"/>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31F1F-9A32-2E8E-BEA4-9220FF1F308B}"/>
              </a:ext>
            </a:extLst>
          </p:cNvPr>
          <p:cNvSpPr>
            <a:spLocks noGrp="1"/>
          </p:cNvSpPr>
          <p:nvPr>
            <p:ph type="title"/>
          </p:nvPr>
        </p:nvSpPr>
        <p:spPr/>
        <p:txBody>
          <a:bodyPr/>
          <a:lstStyle/>
          <a:p>
            <a:r>
              <a:rPr lang="en-IN" dirty="0"/>
              <a:t>Survey Tools (contd.)</a:t>
            </a:r>
          </a:p>
        </p:txBody>
      </p:sp>
      <p:graphicFrame>
        <p:nvGraphicFramePr>
          <p:cNvPr id="4" name="Content Placeholder 3">
            <a:extLst>
              <a:ext uri="{FF2B5EF4-FFF2-40B4-BE49-F238E27FC236}">
                <a16:creationId xmlns:a16="http://schemas.microsoft.com/office/drawing/2014/main" id="{BD7BCC87-A1BD-891A-ECC4-B2CD3B3DB250}"/>
              </a:ext>
            </a:extLst>
          </p:cNvPr>
          <p:cNvGraphicFramePr>
            <a:graphicFrameLocks noGrp="1"/>
          </p:cNvGraphicFramePr>
          <p:nvPr>
            <p:ph idx="1"/>
            <p:extLst>
              <p:ext uri="{D42A27DB-BD31-4B8C-83A1-F6EECF244321}">
                <p14:modId xmlns:p14="http://schemas.microsoft.com/office/powerpoint/2010/main" val="1633913710"/>
              </p:ext>
            </p:extLst>
          </p:nvPr>
        </p:nvGraphicFramePr>
        <p:xfrm>
          <a:off x="131763" y="863600"/>
          <a:ext cx="11928474" cy="4572000"/>
        </p:xfrm>
        <a:graphic>
          <a:graphicData uri="http://schemas.openxmlformats.org/drawingml/2006/table">
            <a:tbl>
              <a:tblPr firstRow="1" bandRow="1">
                <a:tableStyleId>{5C22544A-7EE6-4342-B048-85BDC9FD1C3A}</a:tableStyleId>
              </a:tblPr>
              <a:tblGrid>
                <a:gridCol w="2105599">
                  <a:extLst>
                    <a:ext uri="{9D8B030D-6E8A-4147-A177-3AD203B41FA5}">
                      <a16:colId xmlns:a16="http://schemas.microsoft.com/office/drawing/2014/main" val="3165848182"/>
                    </a:ext>
                  </a:extLst>
                </a:gridCol>
                <a:gridCol w="9822875">
                  <a:extLst>
                    <a:ext uri="{9D8B030D-6E8A-4147-A177-3AD203B41FA5}">
                      <a16:colId xmlns:a16="http://schemas.microsoft.com/office/drawing/2014/main" val="4202406302"/>
                    </a:ext>
                  </a:extLst>
                </a:gridCol>
              </a:tblGrid>
              <a:tr h="370840">
                <a:tc>
                  <a:txBody>
                    <a:bodyPr/>
                    <a:lstStyle/>
                    <a:p>
                      <a:pPr algn="just"/>
                      <a:r>
                        <a:rPr lang="en-IN" sz="2400" dirty="0"/>
                        <a:t>Tool</a:t>
                      </a:r>
                    </a:p>
                  </a:txBody>
                  <a:tcPr/>
                </a:tc>
                <a:tc>
                  <a:txBody>
                    <a:bodyPr/>
                    <a:lstStyle/>
                    <a:p>
                      <a:pPr algn="just"/>
                      <a:r>
                        <a:rPr lang="en-IN" sz="2400" dirty="0"/>
                        <a:t>Description</a:t>
                      </a:r>
                    </a:p>
                  </a:txBody>
                  <a:tcPr/>
                </a:tc>
                <a:extLst>
                  <a:ext uri="{0D108BD9-81ED-4DB2-BD59-A6C34878D82A}">
                    <a16:rowId xmlns:a16="http://schemas.microsoft.com/office/drawing/2014/main" val="334960097"/>
                  </a:ext>
                </a:extLst>
              </a:tr>
              <a:tr h="370840">
                <a:tc>
                  <a:txBody>
                    <a:bodyPr/>
                    <a:lstStyle/>
                    <a:p>
                      <a:pPr algn="just"/>
                      <a:r>
                        <a:rPr lang="en-IN" sz="2400" dirty="0" err="1">
                          <a:hlinkClick r:id="rId2"/>
                        </a:rPr>
                        <a:t>UserTesting</a:t>
                      </a:r>
                      <a:endParaRPr lang="en-IN" sz="2400" dirty="0"/>
                    </a:p>
                  </a:txBody>
                  <a:tcPr/>
                </a:tc>
                <a:tc>
                  <a:txBody>
                    <a:bodyPr/>
                    <a:lstStyle/>
                    <a:p>
                      <a:pPr algn="just"/>
                      <a:r>
                        <a:rPr lang="en-US" sz="2400" dirty="0"/>
                        <a:t>A </a:t>
                      </a:r>
                      <a:r>
                        <a:rPr lang="en-US" sz="2400" b="1" dirty="0"/>
                        <a:t>platform </a:t>
                      </a:r>
                      <a:r>
                        <a:rPr lang="en-US" sz="2400" dirty="0"/>
                        <a:t>for both </a:t>
                      </a:r>
                      <a:r>
                        <a:rPr lang="en-US" sz="2400" b="1" dirty="0"/>
                        <a:t>moderated </a:t>
                      </a:r>
                      <a:r>
                        <a:rPr lang="en-US" sz="2400" dirty="0"/>
                        <a:t>and </a:t>
                      </a:r>
                      <a:r>
                        <a:rPr lang="en-US" sz="2400" b="1" dirty="0"/>
                        <a:t>unmoderated testing</a:t>
                      </a:r>
                      <a:r>
                        <a:rPr lang="en-US" sz="2400" b="0" dirty="0"/>
                        <a:t>.</a:t>
                      </a:r>
                    </a:p>
                    <a:p>
                      <a:pPr algn="just"/>
                      <a:r>
                        <a:rPr lang="en-US" sz="2400" b="0" dirty="0"/>
                        <a:t>It </a:t>
                      </a:r>
                      <a:r>
                        <a:rPr lang="en-US" sz="2400" dirty="0"/>
                        <a:t>allows you to </a:t>
                      </a:r>
                      <a:r>
                        <a:rPr lang="en-US" sz="2400" b="1" dirty="0"/>
                        <a:t>collect qualitative feedback </a:t>
                      </a:r>
                      <a:r>
                        <a:rPr lang="en-US" sz="2400" dirty="0"/>
                        <a:t>from users.</a:t>
                      </a:r>
                      <a:endParaRPr lang="en-IN" sz="2400" dirty="0"/>
                    </a:p>
                  </a:txBody>
                  <a:tcPr/>
                </a:tc>
                <a:extLst>
                  <a:ext uri="{0D108BD9-81ED-4DB2-BD59-A6C34878D82A}">
                    <a16:rowId xmlns:a16="http://schemas.microsoft.com/office/drawing/2014/main" val="1735409495"/>
                  </a:ext>
                </a:extLst>
              </a:tr>
              <a:tr h="370840">
                <a:tc>
                  <a:txBody>
                    <a:bodyPr/>
                    <a:lstStyle/>
                    <a:p>
                      <a:pPr algn="just"/>
                      <a:r>
                        <a:rPr lang="en-IN" sz="2400" dirty="0">
                          <a:hlinkClick r:id="rId3"/>
                        </a:rPr>
                        <a:t>Hotjar</a:t>
                      </a:r>
                      <a:endParaRPr lang="en-IN" sz="2400" dirty="0"/>
                    </a:p>
                  </a:txBody>
                  <a:tcPr/>
                </a:tc>
                <a:tc>
                  <a:txBody>
                    <a:bodyPr/>
                    <a:lstStyle/>
                    <a:p>
                      <a:pPr algn="just"/>
                      <a:r>
                        <a:rPr lang="en-US" sz="2400" dirty="0"/>
                        <a:t>Provides </a:t>
                      </a:r>
                      <a:r>
                        <a:rPr lang="en-US" sz="2400" b="1" dirty="0"/>
                        <a:t>heatmaps</a:t>
                      </a:r>
                      <a:r>
                        <a:rPr lang="en-US" sz="2400" dirty="0"/>
                        <a:t>, user </a:t>
                      </a:r>
                      <a:r>
                        <a:rPr lang="en-US" sz="2400" b="1" dirty="0"/>
                        <a:t>recordings</a:t>
                      </a:r>
                      <a:r>
                        <a:rPr lang="en-US" sz="2400" dirty="0"/>
                        <a:t>, and </a:t>
                      </a:r>
                      <a:r>
                        <a:rPr lang="en-US" sz="2400" b="1" dirty="0"/>
                        <a:t>survey </a:t>
                      </a:r>
                      <a:r>
                        <a:rPr lang="en-US" sz="2400" dirty="0"/>
                        <a:t>capabilities to </a:t>
                      </a:r>
                      <a:r>
                        <a:rPr lang="en-US" sz="2400" b="1" dirty="0"/>
                        <a:t>understand how users interact </a:t>
                      </a:r>
                      <a:r>
                        <a:rPr lang="en-US" sz="2400" dirty="0"/>
                        <a:t>with your website or app.</a:t>
                      </a:r>
                      <a:endParaRPr lang="en-IN" sz="2400" dirty="0"/>
                    </a:p>
                  </a:txBody>
                  <a:tcPr/>
                </a:tc>
                <a:extLst>
                  <a:ext uri="{0D108BD9-81ED-4DB2-BD59-A6C34878D82A}">
                    <a16:rowId xmlns:a16="http://schemas.microsoft.com/office/drawing/2014/main" val="1364844131"/>
                  </a:ext>
                </a:extLst>
              </a:tr>
              <a:tr h="370840">
                <a:tc>
                  <a:txBody>
                    <a:bodyPr/>
                    <a:lstStyle/>
                    <a:p>
                      <a:pPr algn="just"/>
                      <a:r>
                        <a:rPr lang="en-IN" sz="2400" dirty="0" err="1">
                          <a:hlinkClick r:id="rId4"/>
                        </a:rPr>
                        <a:t>UserZoom</a:t>
                      </a:r>
                      <a:endParaRPr lang="en-IN" sz="2400" dirty="0"/>
                    </a:p>
                  </a:txBody>
                  <a:tcPr/>
                </a:tc>
                <a:tc>
                  <a:txBody>
                    <a:bodyPr/>
                    <a:lstStyle/>
                    <a:p>
                      <a:pPr algn="just"/>
                      <a:r>
                        <a:rPr lang="en-US" sz="2400" dirty="0"/>
                        <a:t>Offers a </a:t>
                      </a:r>
                      <a:r>
                        <a:rPr lang="en-US" sz="2400" b="1" dirty="0"/>
                        <a:t>large participant pool </a:t>
                      </a:r>
                      <a:r>
                        <a:rPr lang="en-US" sz="2400" dirty="0"/>
                        <a:t>and robust features for </a:t>
                      </a:r>
                      <a:r>
                        <a:rPr lang="en-US" sz="2400" b="1" dirty="0"/>
                        <a:t>conducting large-scale usability tests</a:t>
                      </a:r>
                      <a:r>
                        <a:rPr lang="en-US" sz="2400" dirty="0"/>
                        <a:t>.</a:t>
                      </a:r>
                      <a:endParaRPr lang="en-IN" sz="2400" dirty="0"/>
                    </a:p>
                  </a:txBody>
                  <a:tcPr/>
                </a:tc>
                <a:extLst>
                  <a:ext uri="{0D108BD9-81ED-4DB2-BD59-A6C34878D82A}">
                    <a16:rowId xmlns:a16="http://schemas.microsoft.com/office/drawing/2014/main" val="92369053"/>
                  </a:ext>
                </a:extLst>
              </a:tr>
              <a:tr h="370840">
                <a:tc>
                  <a:txBody>
                    <a:bodyPr/>
                    <a:lstStyle/>
                    <a:p>
                      <a:pPr algn="just"/>
                      <a:r>
                        <a:rPr lang="en-IN" sz="2400" dirty="0">
                          <a:hlinkClick r:id="rId5"/>
                        </a:rPr>
                        <a:t>Lookback</a:t>
                      </a:r>
                      <a:endParaRPr lang="en-IN" sz="2400" dirty="0"/>
                    </a:p>
                  </a:txBody>
                  <a:tcPr/>
                </a:tc>
                <a:tc>
                  <a:txBody>
                    <a:bodyPr/>
                    <a:lstStyle/>
                    <a:p>
                      <a:pPr algn="just"/>
                      <a:r>
                        <a:rPr lang="en-US" sz="2400" dirty="0"/>
                        <a:t>Focuses on qualitative research with features like </a:t>
                      </a:r>
                      <a:r>
                        <a:rPr lang="en-US" sz="2400" b="1" dirty="0"/>
                        <a:t>screen recording </a:t>
                      </a:r>
                      <a:r>
                        <a:rPr lang="en-US" sz="2400" dirty="0"/>
                        <a:t>and </a:t>
                      </a:r>
                      <a:r>
                        <a:rPr lang="en-US" sz="2400" b="1" dirty="0"/>
                        <a:t>facial expressions </a:t>
                      </a:r>
                      <a:r>
                        <a:rPr lang="en-US" sz="2400" dirty="0"/>
                        <a:t>to </a:t>
                      </a:r>
                      <a:r>
                        <a:rPr lang="en-US" sz="2400" b="1" dirty="0"/>
                        <a:t>capture user reactions </a:t>
                      </a:r>
                      <a:r>
                        <a:rPr lang="en-US" sz="2400" dirty="0"/>
                        <a:t>during testing.</a:t>
                      </a:r>
                      <a:endParaRPr lang="en-IN" sz="2400" dirty="0"/>
                    </a:p>
                  </a:txBody>
                  <a:tcPr/>
                </a:tc>
                <a:extLst>
                  <a:ext uri="{0D108BD9-81ED-4DB2-BD59-A6C34878D82A}">
                    <a16:rowId xmlns:a16="http://schemas.microsoft.com/office/drawing/2014/main" val="2829431914"/>
                  </a:ext>
                </a:extLst>
              </a:tr>
              <a:tr h="370840">
                <a:tc>
                  <a:txBody>
                    <a:bodyPr/>
                    <a:lstStyle/>
                    <a:p>
                      <a:pPr algn="just"/>
                      <a:r>
                        <a:rPr lang="en-IN" sz="2400" dirty="0" err="1">
                          <a:hlinkClick r:id="rId6"/>
                        </a:rPr>
                        <a:t>UsabilityHub</a:t>
                      </a:r>
                      <a:endParaRPr lang="en-IN" sz="2400" dirty="0"/>
                    </a:p>
                  </a:txBody>
                  <a:tcPr/>
                </a:tc>
                <a:tc>
                  <a:txBody>
                    <a:bodyPr/>
                    <a:lstStyle/>
                    <a:p>
                      <a:pPr algn="just"/>
                      <a:r>
                        <a:rPr lang="en-US" sz="2400" dirty="0"/>
                        <a:t>A popular tool for quickly collecting </a:t>
                      </a:r>
                      <a:r>
                        <a:rPr lang="en-US" sz="2400" b="1" dirty="0"/>
                        <a:t>qualitative </a:t>
                      </a:r>
                      <a:r>
                        <a:rPr lang="en-US" sz="2400" dirty="0"/>
                        <a:t>and </a:t>
                      </a:r>
                      <a:r>
                        <a:rPr lang="en-US" sz="2400" b="1" dirty="0"/>
                        <a:t>quantitative feedback </a:t>
                      </a:r>
                      <a:r>
                        <a:rPr lang="en-US" sz="2400" dirty="0"/>
                        <a:t>through usability tests. </a:t>
                      </a:r>
                      <a:endParaRPr lang="en-IN" sz="2400" dirty="0"/>
                    </a:p>
                  </a:txBody>
                  <a:tcPr/>
                </a:tc>
                <a:extLst>
                  <a:ext uri="{0D108BD9-81ED-4DB2-BD59-A6C34878D82A}">
                    <a16:rowId xmlns:a16="http://schemas.microsoft.com/office/drawing/2014/main" val="1865455134"/>
                  </a:ext>
                </a:extLst>
              </a:tr>
            </a:tbl>
          </a:graphicData>
        </a:graphic>
      </p:graphicFrame>
    </p:spTree>
    <p:extLst>
      <p:ext uri="{BB962C8B-B14F-4D97-AF65-F5344CB8AC3E}">
        <p14:creationId xmlns:p14="http://schemas.microsoft.com/office/powerpoint/2010/main" val="787903143"/>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F88F39-B3A2-8245-A15D-89582EEDC255}"/>
              </a:ext>
            </a:extLst>
          </p:cNvPr>
          <p:cNvSpPr txBox="1"/>
          <p:nvPr/>
        </p:nvSpPr>
        <p:spPr>
          <a:xfrm>
            <a:off x="423110" y="2551837"/>
            <a:ext cx="11345779" cy="1754326"/>
          </a:xfrm>
          <a:prstGeom prst="rect">
            <a:avLst/>
          </a:prstGeom>
          <a:noFill/>
        </p:spPr>
        <p:txBody>
          <a:bodyPr wrap="square" rtlCol="0">
            <a:spAutoFit/>
          </a:bodyPr>
          <a:lstStyle/>
          <a:p>
            <a:pPr algn="ctr"/>
            <a:r>
              <a:rPr lang="en-US" sz="3600" dirty="0">
                <a:latin typeface="Lobster" pitchFamily="2" charset="77"/>
              </a:rPr>
              <a:t>“</a:t>
            </a:r>
            <a:r>
              <a:rPr lang="en-IN" sz="3600" dirty="0">
                <a:solidFill>
                  <a:srgbClr val="FFFF00"/>
                </a:solidFill>
                <a:latin typeface="Lobster" pitchFamily="2" charset="77"/>
              </a:rPr>
              <a:t>A/B testing</a:t>
            </a:r>
            <a:r>
              <a:rPr lang="en-IN" sz="3600" dirty="0">
                <a:latin typeface="Lobster" pitchFamily="2" charset="77"/>
              </a:rPr>
              <a:t> is a methodology for </a:t>
            </a:r>
            <a:r>
              <a:rPr lang="en-IN" sz="3600" dirty="0">
                <a:solidFill>
                  <a:schemeClr val="accent3">
                    <a:lumMod val="60000"/>
                    <a:lumOff val="40000"/>
                  </a:schemeClr>
                </a:solidFill>
                <a:latin typeface="Lobster" pitchFamily="2" charset="77"/>
              </a:rPr>
              <a:t>comparing two versions </a:t>
            </a:r>
            <a:r>
              <a:rPr lang="en-IN" sz="3600" dirty="0">
                <a:latin typeface="Lobster" pitchFamily="2" charset="77"/>
              </a:rPr>
              <a:t>of a webpage or app against each other to </a:t>
            </a:r>
            <a:r>
              <a:rPr lang="en-IN" sz="3600" dirty="0">
                <a:solidFill>
                  <a:schemeClr val="accent6">
                    <a:lumMod val="40000"/>
                    <a:lumOff val="60000"/>
                  </a:schemeClr>
                </a:solidFill>
                <a:latin typeface="Lobster" pitchFamily="2" charset="77"/>
              </a:rPr>
              <a:t>determine which one performs better</a:t>
            </a:r>
            <a:r>
              <a:rPr lang="en-IN" sz="3600" dirty="0">
                <a:latin typeface="Lobster" pitchFamily="2" charset="77"/>
              </a:rPr>
              <a:t>.</a:t>
            </a:r>
            <a:r>
              <a:rPr lang="en-US" sz="3600" dirty="0">
                <a:latin typeface="Lobster" pitchFamily="2" charset="77"/>
              </a:rPr>
              <a:t>”</a:t>
            </a:r>
          </a:p>
        </p:txBody>
      </p:sp>
      <p:sp>
        <p:nvSpPr>
          <p:cNvPr id="4" name="TextBox 3">
            <a:extLst>
              <a:ext uri="{FF2B5EF4-FFF2-40B4-BE49-F238E27FC236}">
                <a16:creationId xmlns:a16="http://schemas.microsoft.com/office/drawing/2014/main" id="{AD28FD06-D2FC-974D-90A2-B1FA097D93F5}"/>
              </a:ext>
            </a:extLst>
          </p:cNvPr>
          <p:cNvSpPr txBox="1"/>
          <p:nvPr/>
        </p:nvSpPr>
        <p:spPr>
          <a:xfrm>
            <a:off x="0" y="0"/>
            <a:ext cx="817853" cy="338554"/>
          </a:xfrm>
          <a:prstGeom prst="rect">
            <a:avLst/>
          </a:prstGeom>
          <a:noFill/>
        </p:spPr>
        <p:txBody>
          <a:bodyPr wrap="none" rtlCol="0">
            <a:spAutoFit/>
          </a:bodyPr>
          <a:lstStyle/>
          <a:p>
            <a:r>
              <a:rPr lang="en-US" sz="1600"/>
              <a:t>#Define</a:t>
            </a:r>
          </a:p>
        </p:txBody>
      </p:sp>
    </p:spTree>
    <p:extLst>
      <p:ext uri="{BB962C8B-B14F-4D97-AF65-F5344CB8AC3E}">
        <p14:creationId xmlns:p14="http://schemas.microsoft.com/office/powerpoint/2010/main" val="850092449"/>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034AB-31D7-0942-9435-F67C61DA39A8}"/>
              </a:ext>
            </a:extLst>
          </p:cNvPr>
          <p:cNvSpPr>
            <a:spLocks noGrp="1"/>
          </p:cNvSpPr>
          <p:nvPr>
            <p:ph type="title"/>
          </p:nvPr>
        </p:nvSpPr>
        <p:spPr/>
        <p:txBody>
          <a:bodyPr/>
          <a:lstStyle/>
          <a:p>
            <a:r>
              <a:rPr lang="en-US" dirty="0">
                <a:solidFill>
                  <a:schemeClr val="tx1"/>
                </a:solidFill>
              </a:rPr>
              <a:t>A/B Testing</a:t>
            </a:r>
          </a:p>
        </p:txBody>
      </p:sp>
      <p:pic>
        <p:nvPicPr>
          <p:cNvPr id="5" name="Content Placeholder 4">
            <a:extLst>
              <a:ext uri="{FF2B5EF4-FFF2-40B4-BE49-F238E27FC236}">
                <a16:creationId xmlns:a16="http://schemas.microsoft.com/office/drawing/2014/main" id="{47C2002B-D8EA-0046-80C0-3EEEE0F579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8117" y="1509777"/>
            <a:ext cx="6434563" cy="3793744"/>
          </a:xfrm>
        </p:spPr>
      </p:pic>
      <p:sp>
        <p:nvSpPr>
          <p:cNvPr id="6" name="Content Placeholder 2">
            <a:extLst>
              <a:ext uri="{FF2B5EF4-FFF2-40B4-BE49-F238E27FC236}">
                <a16:creationId xmlns:a16="http://schemas.microsoft.com/office/drawing/2014/main" id="{CA4CEA03-E32B-C749-A450-566D8B1DEF30}"/>
              </a:ext>
            </a:extLst>
          </p:cNvPr>
          <p:cNvSpPr txBox="1">
            <a:spLocks/>
          </p:cNvSpPr>
          <p:nvPr/>
        </p:nvSpPr>
        <p:spPr>
          <a:xfrm>
            <a:off x="131181" y="851869"/>
            <a:ext cx="5356936"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A/B testing is essentially an </a:t>
            </a:r>
            <a:r>
              <a:rPr lang="en-IN" b="1" dirty="0"/>
              <a:t>experiment </a:t>
            </a:r>
            <a:r>
              <a:rPr lang="en-IN" dirty="0"/>
              <a:t>where </a:t>
            </a:r>
            <a:r>
              <a:rPr lang="en-IN" b="1" dirty="0"/>
              <a:t>two or more variants </a:t>
            </a:r>
            <a:r>
              <a:rPr lang="en-IN" dirty="0"/>
              <a:t>of a page </a:t>
            </a:r>
            <a:r>
              <a:rPr lang="en-IN" b="1" dirty="0"/>
              <a:t>are shown to users at random</a:t>
            </a:r>
            <a:r>
              <a:rPr lang="en-IN" dirty="0"/>
              <a:t>, and statistical analysis is used to </a:t>
            </a:r>
            <a:r>
              <a:rPr lang="en-IN" b="1" i="1" dirty="0"/>
              <a:t>determine</a:t>
            </a:r>
            <a:r>
              <a:rPr lang="en-IN" dirty="0"/>
              <a:t> </a:t>
            </a:r>
            <a:r>
              <a:rPr lang="en-IN" b="1" dirty="0"/>
              <a:t>which variation performs better </a:t>
            </a:r>
            <a:r>
              <a:rPr lang="en-IN" dirty="0"/>
              <a:t>for a given conversion goal.</a:t>
            </a:r>
          </a:p>
          <a:p>
            <a:r>
              <a:rPr lang="en-IN" dirty="0"/>
              <a:t>It directly </a:t>
            </a:r>
            <a:r>
              <a:rPr lang="en-IN" b="1" dirty="0"/>
              <a:t>compares a variation </a:t>
            </a:r>
            <a:r>
              <a:rPr lang="en-IN" dirty="0"/>
              <a:t>against a current experience.</a:t>
            </a:r>
          </a:p>
          <a:p>
            <a:r>
              <a:rPr lang="en-IN" dirty="0"/>
              <a:t>It lets you </a:t>
            </a:r>
            <a:r>
              <a:rPr lang="en-IN" b="1" dirty="0"/>
              <a:t>ask focused questions </a:t>
            </a:r>
            <a:r>
              <a:rPr lang="en-IN" dirty="0"/>
              <a:t>about </a:t>
            </a:r>
            <a:r>
              <a:rPr lang="en-IN" b="1" dirty="0"/>
              <a:t>changes </a:t>
            </a:r>
            <a:r>
              <a:rPr lang="en-IN" dirty="0"/>
              <a:t>to your website or app and then collect data about the </a:t>
            </a:r>
            <a:r>
              <a:rPr lang="en-IN" b="1" dirty="0"/>
              <a:t>impact of that change</a:t>
            </a:r>
            <a:r>
              <a:rPr lang="en-IN" dirty="0"/>
              <a:t>.</a:t>
            </a:r>
          </a:p>
        </p:txBody>
      </p:sp>
    </p:spTree>
    <p:extLst>
      <p:ext uri="{BB962C8B-B14F-4D97-AF65-F5344CB8AC3E}">
        <p14:creationId xmlns:p14="http://schemas.microsoft.com/office/powerpoint/2010/main" val="38494843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checkerboard(across)">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034AB-31D7-0942-9435-F67C61DA39A8}"/>
              </a:ext>
            </a:extLst>
          </p:cNvPr>
          <p:cNvSpPr>
            <a:spLocks noGrp="1"/>
          </p:cNvSpPr>
          <p:nvPr>
            <p:ph type="title"/>
          </p:nvPr>
        </p:nvSpPr>
        <p:spPr/>
        <p:txBody>
          <a:bodyPr/>
          <a:lstStyle/>
          <a:p>
            <a:r>
              <a:rPr lang="en-US" dirty="0">
                <a:solidFill>
                  <a:schemeClr val="tx1"/>
                </a:solidFill>
              </a:rPr>
              <a:t>A/B Testing</a:t>
            </a:r>
          </a:p>
        </p:txBody>
      </p:sp>
      <p:pic>
        <p:nvPicPr>
          <p:cNvPr id="5" name="Content Placeholder 4">
            <a:extLst>
              <a:ext uri="{FF2B5EF4-FFF2-40B4-BE49-F238E27FC236}">
                <a16:creationId xmlns:a16="http://schemas.microsoft.com/office/drawing/2014/main" id="{47C2002B-D8EA-0046-80C0-3EEEE0F579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8117" y="1509777"/>
            <a:ext cx="6434563" cy="3793744"/>
          </a:xfrm>
        </p:spPr>
      </p:pic>
      <p:sp>
        <p:nvSpPr>
          <p:cNvPr id="6" name="Content Placeholder 2">
            <a:extLst>
              <a:ext uri="{FF2B5EF4-FFF2-40B4-BE49-F238E27FC236}">
                <a16:creationId xmlns:a16="http://schemas.microsoft.com/office/drawing/2014/main" id="{CA4CEA03-E32B-C749-A450-566D8B1DEF30}"/>
              </a:ext>
            </a:extLst>
          </p:cNvPr>
          <p:cNvSpPr txBox="1">
            <a:spLocks/>
          </p:cNvSpPr>
          <p:nvPr/>
        </p:nvSpPr>
        <p:spPr>
          <a:xfrm>
            <a:off x="131181" y="863444"/>
            <a:ext cx="5356936"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Testing takes the </a:t>
            </a:r>
            <a:r>
              <a:rPr lang="en-IN" b="1" dirty="0"/>
              <a:t>guesswork out of website </a:t>
            </a:r>
            <a:r>
              <a:rPr lang="en-IN" dirty="0"/>
              <a:t>optimization.</a:t>
            </a:r>
          </a:p>
          <a:p>
            <a:r>
              <a:rPr lang="en-IN" dirty="0"/>
              <a:t>It enables shift business conversations from "</a:t>
            </a:r>
            <a:r>
              <a:rPr lang="en-IN" i="1" dirty="0"/>
              <a:t>we think</a:t>
            </a:r>
            <a:r>
              <a:rPr lang="en-IN" dirty="0"/>
              <a:t>" to "</a:t>
            </a:r>
            <a:r>
              <a:rPr lang="en-IN" i="1" dirty="0"/>
              <a:t>we know</a:t>
            </a:r>
            <a:r>
              <a:rPr lang="en-IN" dirty="0"/>
              <a:t>".</a:t>
            </a:r>
          </a:p>
          <a:p>
            <a:r>
              <a:rPr lang="en-IN" dirty="0"/>
              <a:t>You can ensure that every </a:t>
            </a:r>
            <a:r>
              <a:rPr lang="en-IN" b="1" dirty="0"/>
              <a:t>change produces positive </a:t>
            </a:r>
            <a:r>
              <a:rPr lang="en-IN" dirty="0"/>
              <a:t>results.</a:t>
            </a:r>
          </a:p>
        </p:txBody>
      </p:sp>
    </p:spTree>
    <p:extLst>
      <p:ext uri="{BB962C8B-B14F-4D97-AF65-F5344CB8AC3E}">
        <p14:creationId xmlns:p14="http://schemas.microsoft.com/office/powerpoint/2010/main" val="21122726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034AB-31D7-0942-9435-F67C61DA39A8}"/>
              </a:ext>
            </a:extLst>
          </p:cNvPr>
          <p:cNvSpPr>
            <a:spLocks noGrp="1"/>
          </p:cNvSpPr>
          <p:nvPr>
            <p:ph type="title"/>
          </p:nvPr>
        </p:nvSpPr>
        <p:spPr/>
        <p:txBody>
          <a:bodyPr/>
          <a:lstStyle/>
          <a:p>
            <a:r>
              <a:rPr lang="en-US" dirty="0">
                <a:solidFill>
                  <a:schemeClr val="tx1"/>
                </a:solidFill>
              </a:rPr>
              <a:t>A/B Testing</a:t>
            </a:r>
          </a:p>
        </p:txBody>
      </p:sp>
      <p:sp>
        <p:nvSpPr>
          <p:cNvPr id="6" name="Content Placeholder 2">
            <a:extLst>
              <a:ext uri="{FF2B5EF4-FFF2-40B4-BE49-F238E27FC236}">
                <a16:creationId xmlns:a16="http://schemas.microsoft.com/office/drawing/2014/main" id="{CA4CEA03-E32B-C749-A450-566D8B1DEF30}"/>
              </a:ext>
            </a:extLst>
          </p:cNvPr>
          <p:cNvSpPr txBox="1">
            <a:spLocks/>
          </p:cNvSpPr>
          <p:nvPr/>
        </p:nvSpPr>
        <p:spPr>
          <a:xfrm>
            <a:off x="131180" y="863444"/>
            <a:ext cx="11914515"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The A/B test can be used as a </a:t>
            </a:r>
            <a:r>
              <a:rPr lang="en-IN" b="1" dirty="0"/>
              <a:t>stand-alone test </a:t>
            </a:r>
            <a:r>
              <a:rPr lang="en-IN" dirty="0"/>
              <a:t>or as an </a:t>
            </a:r>
            <a:r>
              <a:rPr lang="en-IN" b="1" dirty="0"/>
              <a:t>expansion of a prototype test</a:t>
            </a:r>
            <a:r>
              <a:rPr lang="en-IN" dirty="0"/>
              <a:t>. </a:t>
            </a:r>
          </a:p>
          <a:p>
            <a:r>
              <a:rPr lang="en-IN" dirty="0"/>
              <a:t>The A/B test is a simple tool for testing two variants of</a:t>
            </a:r>
            <a:br>
              <a:rPr lang="en-IN" dirty="0"/>
            </a:br>
            <a:r>
              <a:rPr lang="en-IN" dirty="0"/>
              <a:t>a prototype simultaneously. </a:t>
            </a:r>
          </a:p>
          <a:p>
            <a:r>
              <a:rPr lang="en-IN" dirty="0"/>
              <a:t>The test of the prototype </a:t>
            </a:r>
            <a:r>
              <a:rPr lang="en-IN" b="1" dirty="0"/>
              <a:t>usually answers a question </a:t>
            </a:r>
            <a:r>
              <a:rPr lang="en-IN" dirty="0"/>
              <a:t>with different characteristics. </a:t>
            </a:r>
          </a:p>
          <a:p>
            <a:r>
              <a:rPr lang="en-IN" dirty="0"/>
              <a:t>This test is quite well suited to </a:t>
            </a:r>
            <a:r>
              <a:rPr lang="en-IN" b="1" dirty="0"/>
              <a:t>advance an existing prototype/MVP </a:t>
            </a:r>
            <a:r>
              <a:rPr lang="en-IN" dirty="0"/>
              <a:t>or to </a:t>
            </a:r>
            <a:r>
              <a:rPr lang="en-IN" b="1" dirty="0"/>
              <a:t>test a new variant </a:t>
            </a:r>
            <a:r>
              <a:rPr lang="en-IN" dirty="0"/>
              <a:t>in comparison with a basic prototype. </a:t>
            </a:r>
          </a:p>
          <a:p>
            <a:r>
              <a:rPr lang="en-IN" dirty="0"/>
              <a:t>It is important to </a:t>
            </a:r>
            <a:r>
              <a:rPr lang="en-IN" b="1" dirty="0"/>
              <a:t>make </a:t>
            </a:r>
            <a:r>
              <a:rPr lang="en-IN" dirty="0"/>
              <a:t>it very </a:t>
            </a:r>
            <a:r>
              <a:rPr lang="en-IN" b="1" dirty="0"/>
              <a:t>clear</a:t>
            </a:r>
            <a:r>
              <a:rPr lang="en-IN" dirty="0"/>
              <a:t> before the test </a:t>
            </a:r>
            <a:r>
              <a:rPr lang="en-IN" b="1" dirty="0"/>
              <a:t>what is to be tested and compared</a:t>
            </a:r>
            <a:r>
              <a:rPr lang="en-IN" dirty="0"/>
              <a:t>. </a:t>
            </a:r>
          </a:p>
          <a:p>
            <a:r>
              <a:rPr lang="en-IN" dirty="0"/>
              <a:t>Most users find it easier to </a:t>
            </a:r>
            <a:r>
              <a:rPr lang="en-IN" b="1" dirty="0"/>
              <a:t>give feedback when comparing two prototypes </a:t>
            </a:r>
            <a:r>
              <a:rPr lang="en-IN" dirty="0"/>
              <a:t>than when they are asked to comment on one prototype. </a:t>
            </a:r>
          </a:p>
        </p:txBody>
      </p:sp>
    </p:spTree>
    <p:extLst>
      <p:ext uri="{BB962C8B-B14F-4D97-AF65-F5344CB8AC3E}">
        <p14:creationId xmlns:p14="http://schemas.microsoft.com/office/powerpoint/2010/main" val="979455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034AB-31D7-0942-9435-F67C61DA39A8}"/>
              </a:ext>
            </a:extLst>
          </p:cNvPr>
          <p:cNvSpPr>
            <a:spLocks noGrp="1"/>
          </p:cNvSpPr>
          <p:nvPr>
            <p:ph type="title"/>
          </p:nvPr>
        </p:nvSpPr>
        <p:spPr/>
        <p:txBody>
          <a:bodyPr/>
          <a:lstStyle/>
          <a:p>
            <a:r>
              <a:rPr lang="en-US" dirty="0">
                <a:solidFill>
                  <a:schemeClr val="tx1"/>
                </a:solidFill>
              </a:rPr>
              <a:t>Procedure for A/B Testing</a:t>
            </a:r>
          </a:p>
        </p:txBody>
      </p:sp>
      <p:sp>
        <p:nvSpPr>
          <p:cNvPr id="6" name="Content Placeholder 2">
            <a:extLst>
              <a:ext uri="{FF2B5EF4-FFF2-40B4-BE49-F238E27FC236}">
                <a16:creationId xmlns:a16="http://schemas.microsoft.com/office/drawing/2014/main" id="{CA4CEA03-E32B-C749-A450-566D8B1DEF30}"/>
              </a:ext>
            </a:extLst>
          </p:cNvPr>
          <p:cNvSpPr txBox="1">
            <a:spLocks/>
          </p:cNvSpPr>
          <p:nvPr/>
        </p:nvSpPr>
        <p:spPr>
          <a:xfrm>
            <a:off x="131182" y="863444"/>
            <a:ext cx="5773230" cy="5590565"/>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dirty="0"/>
              <a:t>1. Define the </a:t>
            </a:r>
            <a:r>
              <a:rPr lang="en-IN" b="1" dirty="0"/>
              <a:t>basic prototype </a:t>
            </a:r>
            <a:r>
              <a:rPr lang="en-IN" dirty="0"/>
              <a:t>and </a:t>
            </a:r>
            <a:r>
              <a:rPr lang="en-IN" b="1" dirty="0"/>
              <a:t>decide </a:t>
            </a:r>
            <a:r>
              <a:rPr lang="en-IN" dirty="0"/>
              <a:t>who</a:t>
            </a:r>
            <a:r>
              <a:rPr lang="en-IN" b="1" dirty="0"/>
              <a:t> </a:t>
            </a:r>
            <a:r>
              <a:rPr lang="en-IN" dirty="0"/>
              <a:t>is to be the </a:t>
            </a:r>
            <a:r>
              <a:rPr lang="en-IN" b="1" dirty="0"/>
              <a:t>test group</a:t>
            </a:r>
            <a:r>
              <a:rPr lang="en-IN" dirty="0"/>
              <a:t>. </a:t>
            </a:r>
          </a:p>
          <a:p>
            <a:pPr marL="0" indent="0">
              <a:buNone/>
            </a:pPr>
            <a:r>
              <a:rPr lang="en-IN" dirty="0"/>
              <a:t>2. </a:t>
            </a:r>
            <a:r>
              <a:rPr lang="en-IN" b="1" dirty="0"/>
              <a:t>Consider variants</a:t>
            </a:r>
            <a:r>
              <a:rPr lang="en-IN" dirty="0"/>
              <a:t> of the prototype and </a:t>
            </a:r>
            <a:r>
              <a:rPr lang="en-IN" b="1" dirty="0"/>
              <a:t>make </a:t>
            </a:r>
            <a:r>
              <a:rPr lang="en-IN" dirty="0"/>
              <a:t>a decision for </a:t>
            </a:r>
            <a:r>
              <a:rPr lang="en-IN" b="1" dirty="0"/>
              <a:t>two</a:t>
            </a:r>
            <a:r>
              <a:rPr lang="en-IN" dirty="0"/>
              <a:t> of them </a:t>
            </a:r>
            <a:r>
              <a:rPr lang="en-IN" b="1" dirty="0"/>
              <a:t>to be compared </a:t>
            </a:r>
            <a:r>
              <a:rPr lang="en-IN" dirty="0"/>
              <a:t>with each other. Define key figures for what kind of testing is to be done. </a:t>
            </a:r>
          </a:p>
          <a:p>
            <a:pPr marL="0" indent="0">
              <a:buNone/>
            </a:pPr>
            <a:r>
              <a:rPr lang="en-IN" dirty="0"/>
              <a:t>3. For quantitative tests,</a:t>
            </a:r>
            <a:r>
              <a:rPr lang="en-IN" b="1" dirty="0"/>
              <a:t> assign the users</a:t>
            </a:r>
            <a:r>
              <a:rPr lang="en-IN" dirty="0"/>
              <a:t> at random and </a:t>
            </a:r>
            <a:r>
              <a:rPr lang="en-IN" b="1" dirty="0"/>
              <a:t>conduct </a:t>
            </a:r>
            <a:r>
              <a:rPr lang="en-IN" dirty="0"/>
              <a:t>the </a:t>
            </a:r>
            <a:r>
              <a:rPr lang="en-IN" b="1" dirty="0"/>
              <a:t>test</a:t>
            </a:r>
            <a:r>
              <a:rPr lang="en-IN" dirty="0"/>
              <a:t>. </a:t>
            </a:r>
          </a:p>
          <a:p>
            <a:pPr marL="0" indent="0">
              <a:buNone/>
            </a:pPr>
            <a:r>
              <a:rPr lang="en-IN" dirty="0"/>
              <a:t>4. </a:t>
            </a:r>
            <a:r>
              <a:rPr lang="en-IN" b="1" dirty="0"/>
              <a:t>Evaluate </a:t>
            </a:r>
            <a:r>
              <a:rPr lang="en-IN" dirty="0"/>
              <a:t>the results. </a:t>
            </a:r>
          </a:p>
          <a:p>
            <a:pPr marL="0" indent="0">
              <a:buNone/>
            </a:pPr>
            <a:r>
              <a:rPr lang="en-IN" dirty="0"/>
              <a:t>5. Use the </a:t>
            </a:r>
            <a:r>
              <a:rPr lang="en-IN" b="1" dirty="0"/>
              <a:t>preferred variant </a:t>
            </a:r>
            <a:r>
              <a:rPr lang="en-IN" dirty="0"/>
              <a:t>for </a:t>
            </a:r>
            <a:r>
              <a:rPr lang="en-IN" b="1" dirty="0"/>
              <a:t>improving</a:t>
            </a:r>
            <a:r>
              <a:rPr lang="en-IN" dirty="0"/>
              <a:t> the prototype. </a:t>
            </a:r>
          </a:p>
          <a:p>
            <a:pPr marL="0" indent="0">
              <a:buNone/>
            </a:pPr>
            <a:r>
              <a:rPr lang="en-IN" dirty="0"/>
              <a:t>6. </a:t>
            </a:r>
            <a:r>
              <a:rPr lang="en-IN" b="1" dirty="0"/>
              <a:t>Repeat the tests </a:t>
            </a:r>
            <a:r>
              <a:rPr lang="en-IN" dirty="0"/>
              <a:t>with </a:t>
            </a:r>
            <a:r>
              <a:rPr lang="en-IN" b="1" dirty="0"/>
              <a:t>new variants </a:t>
            </a:r>
            <a:r>
              <a:rPr lang="en-IN" dirty="0"/>
              <a:t>or perform another test for validation. </a:t>
            </a:r>
          </a:p>
        </p:txBody>
      </p:sp>
      <p:pic>
        <p:nvPicPr>
          <p:cNvPr id="4" name="Picture 3">
            <a:extLst>
              <a:ext uri="{FF2B5EF4-FFF2-40B4-BE49-F238E27FC236}">
                <a16:creationId xmlns:a16="http://schemas.microsoft.com/office/drawing/2014/main" id="{C111849C-EAFA-BF4B-A1DB-0556F6F3AF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4412" y="1388564"/>
            <a:ext cx="6091239" cy="4080872"/>
          </a:xfrm>
          <a:prstGeom prst="rect">
            <a:avLst/>
          </a:prstGeom>
        </p:spPr>
      </p:pic>
    </p:spTree>
    <p:extLst>
      <p:ext uri="{BB962C8B-B14F-4D97-AF65-F5344CB8AC3E}">
        <p14:creationId xmlns:p14="http://schemas.microsoft.com/office/powerpoint/2010/main" val="19323581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AD155-49FA-AF48-9B78-0D3123CD4C85}"/>
              </a:ext>
            </a:extLst>
          </p:cNvPr>
          <p:cNvSpPr>
            <a:spLocks noGrp="1"/>
          </p:cNvSpPr>
          <p:nvPr>
            <p:ph type="title"/>
          </p:nvPr>
        </p:nvSpPr>
        <p:spPr/>
        <p:txBody>
          <a:bodyPr/>
          <a:lstStyle/>
          <a:p>
            <a:r>
              <a:rPr lang="en-US" dirty="0">
                <a:solidFill>
                  <a:schemeClr val="tx1"/>
                </a:solidFill>
              </a:rPr>
              <a:t>Tool for A/B Testing</a:t>
            </a:r>
          </a:p>
        </p:txBody>
      </p:sp>
      <p:pic>
        <p:nvPicPr>
          <p:cNvPr id="5" name="Content Placeholder 4">
            <a:extLst>
              <a:ext uri="{FF2B5EF4-FFF2-40B4-BE49-F238E27FC236}">
                <a16:creationId xmlns:a16="http://schemas.microsoft.com/office/drawing/2014/main" id="{9594FA16-B63F-AC47-B56A-A68CF46AA5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8550" y="863600"/>
            <a:ext cx="7454900" cy="5591175"/>
          </a:xfrm>
        </p:spPr>
      </p:pic>
    </p:spTree>
    <p:extLst>
      <p:ext uri="{BB962C8B-B14F-4D97-AF65-F5344CB8AC3E}">
        <p14:creationId xmlns:p14="http://schemas.microsoft.com/office/powerpoint/2010/main" val="291857271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8C61D-4198-39FC-E459-2BEC96E77DA1}"/>
              </a:ext>
            </a:extLst>
          </p:cNvPr>
          <p:cNvSpPr>
            <a:spLocks noGrp="1"/>
          </p:cNvSpPr>
          <p:nvPr>
            <p:ph type="title"/>
          </p:nvPr>
        </p:nvSpPr>
        <p:spPr/>
        <p:txBody>
          <a:bodyPr/>
          <a:lstStyle/>
          <a:p>
            <a:r>
              <a:rPr lang="en-IN" dirty="0"/>
              <a:t>Accessing Prototypes</a:t>
            </a:r>
          </a:p>
        </p:txBody>
      </p:sp>
      <p:sp>
        <p:nvSpPr>
          <p:cNvPr id="3" name="Content Placeholder 2">
            <a:extLst>
              <a:ext uri="{FF2B5EF4-FFF2-40B4-BE49-F238E27FC236}">
                <a16:creationId xmlns:a16="http://schemas.microsoft.com/office/drawing/2014/main" id="{0089DC63-3B3A-AD01-08BD-B504E07BA0C8}"/>
              </a:ext>
            </a:extLst>
          </p:cNvPr>
          <p:cNvSpPr>
            <a:spLocks noGrp="1"/>
          </p:cNvSpPr>
          <p:nvPr>
            <p:ph idx="1"/>
          </p:nvPr>
        </p:nvSpPr>
        <p:spPr/>
        <p:txBody>
          <a:bodyPr/>
          <a:lstStyle/>
          <a:p>
            <a:r>
              <a:rPr lang="en-US" b="1" dirty="0">
                <a:solidFill>
                  <a:schemeClr val="accent6"/>
                </a:solidFill>
              </a:rPr>
              <a:t>Assessing prototypes </a:t>
            </a:r>
            <a:r>
              <a:rPr lang="en-US" dirty="0"/>
              <a:t>in </a:t>
            </a:r>
            <a:r>
              <a:rPr lang="en-US" b="1" dirty="0"/>
              <a:t>usability testing</a:t>
            </a:r>
            <a:r>
              <a:rPr lang="en-US" dirty="0"/>
              <a:t> involves </a:t>
            </a:r>
            <a:r>
              <a:rPr lang="en-US" b="1" dirty="0"/>
              <a:t>observing how users interact </a:t>
            </a:r>
            <a:r>
              <a:rPr lang="en-US" dirty="0"/>
              <a:t>with a </a:t>
            </a:r>
            <a:r>
              <a:rPr lang="en-US" b="1" dirty="0"/>
              <a:t>design prototype </a:t>
            </a:r>
            <a:r>
              <a:rPr lang="en-US" dirty="0"/>
              <a:t>to;</a:t>
            </a:r>
          </a:p>
          <a:p>
            <a:pPr lvl="1"/>
            <a:r>
              <a:rPr lang="en-US" b="1" dirty="0"/>
              <a:t>Identify </a:t>
            </a:r>
            <a:r>
              <a:rPr lang="en-US" dirty="0"/>
              <a:t>potential usability </a:t>
            </a:r>
            <a:r>
              <a:rPr lang="en-US" b="1" dirty="0"/>
              <a:t>issues</a:t>
            </a:r>
            <a:endParaRPr lang="en-US" dirty="0"/>
          </a:p>
          <a:p>
            <a:pPr lvl="1"/>
            <a:r>
              <a:rPr lang="en-US" b="1" dirty="0"/>
              <a:t>Gather feedback </a:t>
            </a:r>
            <a:r>
              <a:rPr lang="en-US" dirty="0"/>
              <a:t>on key features</a:t>
            </a:r>
          </a:p>
          <a:p>
            <a:pPr lvl="1"/>
            <a:r>
              <a:rPr lang="en-US" b="1" dirty="0"/>
              <a:t>Evaluate </a:t>
            </a:r>
            <a:r>
              <a:rPr lang="en-US" dirty="0"/>
              <a:t>the overall user experience</a:t>
            </a:r>
          </a:p>
          <a:p>
            <a:r>
              <a:rPr lang="en-US" dirty="0"/>
              <a:t>It allows for </a:t>
            </a:r>
            <a:r>
              <a:rPr lang="en-US" b="1" dirty="0"/>
              <a:t>improvements</a:t>
            </a:r>
            <a:r>
              <a:rPr lang="en-US" dirty="0"/>
              <a:t> to be made </a:t>
            </a:r>
            <a:r>
              <a:rPr lang="en-US" b="1" dirty="0"/>
              <a:t>before final development</a:t>
            </a:r>
            <a:r>
              <a:rPr lang="en-US" dirty="0"/>
              <a:t>.</a:t>
            </a:r>
            <a:r>
              <a:rPr lang="en-US" b="1" dirty="0"/>
              <a:t> </a:t>
            </a:r>
            <a:endParaRPr lang="en-US" dirty="0"/>
          </a:p>
        </p:txBody>
      </p:sp>
    </p:spTree>
    <p:extLst>
      <p:ext uri="{BB962C8B-B14F-4D97-AF65-F5344CB8AC3E}">
        <p14:creationId xmlns:p14="http://schemas.microsoft.com/office/powerpoint/2010/main" val="20655192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CA38C-17D9-6D4E-7876-617989C8DD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01B590-A75B-D11C-3638-28023CE37FA8}"/>
              </a:ext>
            </a:extLst>
          </p:cNvPr>
          <p:cNvSpPr>
            <a:spLocks noGrp="1"/>
          </p:cNvSpPr>
          <p:nvPr>
            <p:ph type="title"/>
          </p:nvPr>
        </p:nvSpPr>
        <p:spPr/>
        <p:txBody>
          <a:bodyPr/>
          <a:lstStyle/>
          <a:p>
            <a:r>
              <a:rPr lang="en-US" dirty="0"/>
              <a:t>Guerrilla Usability Testing</a:t>
            </a:r>
          </a:p>
        </p:txBody>
      </p:sp>
      <p:sp>
        <p:nvSpPr>
          <p:cNvPr id="3" name="Text Placeholder 2">
            <a:extLst>
              <a:ext uri="{FF2B5EF4-FFF2-40B4-BE49-F238E27FC236}">
                <a16:creationId xmlns:a16="http://schemas.microsoft.com/office/drawing/2014/main" id="{694C015D-0EAB-F851-8713-D4EA11263B01}"/>
              </a:ext>
            </a:extLst>
          </p:cNvPr>
          <p:cNvSpPr>
            <a:spLocks noGrp="1"/>
          </p:cNvSpPr>
          <p:nvPr>
            <p:ph type="body" idx="1"/>
          </p:nvPr>
        </p:nvSpPr>
        <p:spPr>
          <a:xfrm>
            <a:off x="831850" y="4589463"/>
            <a:ext cx="10515600" cy="1500187"/>
          </a:xfrm>
        </p:spPr>
        <p:txBody>
          <a:bodyPr/>
          <a:lstStyle/>
          <a:p>
            <a:r>
              <a:rPr lang="en-IN" dirty="0"/>
              <a:t>Section – 4</a:t>
            </a:r>
          </a:p>
        </p:txBody>
      </p:sp>
    </p:spTree>
    <p:extLst>
      <p:ext uri="{BB962C8B-B14F-4D97-AF65-F5344CB8AC3E}">
        <p14:creationId xmlns:p14="http://schemas.microsoft.com/office/powerpoint/2010/main" val="3317104643"/>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98271-D56A-8690-1067-D1A00604E986}"/>
              </a:ext>
            </a:extLst>
          </p:cNvPr>
          <p:cNvSpPr>
            <a:spLocks noGrp="1"/>
          </p:cNvSpPr>
          <p:nvPr>
            <p:ph type="title"/>
          </p:nvPr>
        </p:nvSpPr>
        <p:spPr/>
        <p:txBody>
          <a:bodyPr>
            <a:normAutofit/>
          </a:bodyPr>
          <a:lstStyle/>
          <a:p>
            <a:r>
              <a:rPr lang="en-IN" dirty="0"/>
              <a:t>Guerrilla Usability Testing</a:t>
            </a:r>
          </a:p>
        </p:txBody>
      </p:sp>
      <p:sp>
        <p:nvSpPr>
          <p:cNvPr id="3" name="Content Placeholder 2">
            <a:extLst>
              <a:ext uri="{FF2B5EF4-FFF2-40B4-BE49-F238E27FC236}">
                <a16:creationId xmlns:a16="http://schemas.microsoft.com/office/drawing/2014/main" id="{D3EB56E9-7BE5-B87D-F65F-F4EBB96FA1B8}"/>
              </a:ext>
            </a:extLst>
          </p:cNvPr>
          <p:cNvSpPr>
            <a:spLocks noGrp="1"/>
          </p:cNvSpPr>
          <p:nvPr>
            <p:ph idx="1"/>
          </p:nvPr>
        </p:nvSpPr>
        <p:spPr/>
        <p:txBody>
          <a:bodyPr/>
          <a:lstStyle/>
          <a:p>
            <a:r>
              <a:rPr lang="en-US" b="1" dirty="0">
                <a:solidFill>
                  <a:schemeClr val="accent6"/>
                </a:solidFill>
              </a:rPr>
              <a:t>Guerrilla usability testing </a:t>
            </a:r>
            <a:r>
              <a:rPr lang="en-US" dirty="0"/>
              <a:t>is a </a:t>
            </a:r>
            <a:r>
              <a:rPr lang="en-US" b="1" dirty="0"/>
              <a:t>quick</a:t>
            </a:r>
            <a:r>
              <a:rPr lang="en-US" dirty="0"/>
              <a:t> and </a:t>
            </a:r>
            <a:r>
              <a:rPr lang="en-US" b="1" dirty="0"/>
              <a:t>inexpensive</a:t>
            </a:r>
            <a:r>
              <a:rPr lang="en-US" dirty="0"/>
              <a:t> way of testing a prototype or website with real users. </a:t>
            </a:r>
          </a:p>
          <a:p>
            <a:r>
              <a:rPr lang="en-US" dirty="0"/>
              <a:t>There is </a:t>
            </a:r>
            <a:r>
              <a:rPr lang="en-US" b="1" dirty="0"/>
              <a:t>no formal recruitment </a:t>
            </a:r>
            <a:r>
              <a:rPr lang="en-US" dirty="0"/>
              <a:t>or need for expensive research facilities. Here, </a:t>
            </a:r>
            <a:r>
              <a:rPr lang="en-US" b="1" dirty="0"/>
              <a:t>participants are </a:t>
            </a:r>
            <a:r>
              <a:rPr lang="en-US" dirty="0"/>
              <a:t>approached </a:t>
            </a:r>
            <a:r>
              <a:rPr lang="en-US" b="1" dirty="0"/>
              <a:t>in public </a:t>
            </a:r>
            <a:r>
              <a:rPr lang="en-US" dirty="0"/>
              <a:t>places and asked to take part in research. </a:t>
            </a:r>
          </a:p>
          <a:p>
            <a:r>
              <a:rPr lang="en-US" dirty="0"/>
              <a:t>These sessions normally </a:t>
            </a:r>
            <a:r>
              <a:rPr lang="en-US" b="1" dirty="0"/>
              <a:t>last for </a:t>
            </a:r>
            <a:r>
              <a:rPr lang="en-US" dirty="0"/>
              <a:t>only </a:t>
            </a:r>
            <a:r>
              <a:rPr lang="en-US" b="1" dirty="0"/>
              <a:t>10-15 minutes with </a:t>
            </a:r>
            <a:r>
              <a:rPr lang="en-US" dirty="0"/>
              <a:t>a </a:t>
            </a:r>
            <a:r>
              <a:rPr lang="en-US" b="1" dirty="0"/>
              <a:t>small incentive </a:t>
            </a:r>
            <a:r>
              <a:rPr lang="en-US" dirty="0"/>
              <a:t>of a coffee or cake offered.</a:t>
            </a:r>
          </a:p>
          <a:p>
            <a:r>
              <a:rPr lang="en-US" dirty="0"/>
              <a:t>You would normally </a:t>
            </a:r>
            <a:r>
              <a:rPr lang="en-US" b="1" dirty="0"/>
              <a:t>test between 6-12 users</a:t>
            </a:r>
            <a:r>
              <a:rPr lang="en-US" dirty="0"/>
              <a:t>, but this will vary depending on what and where you are testing.</a:t>
            </a:r>
          </a:p>
          <a:p>
            <a:r>
              <a:rPr lang="en-US" dirty="0"/>
              <a:t>It is an </a:t>
            </a:r>
            <a:r>
              <a:rPr lang="en-US" b="1" dirty="0"/>
              <a:t>agile way of testing </a:t>
            </a:r>
            <a:r>
              <a:rPr lang="en-US" dirty="0"/>
              <a:t>a prototype or website to get </a:t>
            </a:r>
            <a:r>
              <a:rPr lang="en-US" b="1" dirty="0"/>
              <a:t>high-level feedback </a:t>
            </a:r>
            <a:r>
              <a:rPr lang="en-US" dirty="0"/>
              <a:t>or </a:t>
            </a:r>
            <a:r>
              <a:rPr lang="en-US" b="1" dirty="0"/>
              <a:t>identify potential UX issues</a:t>
            </a:r>
            <a:r>
              <a:rPr lang="en-US" dirty="0"/>
              <a:t>, at various stages in the project life cycle. </a:t>
            </a:r>
          </a:p>
        </p:txBody>
      </p:sp>
    </p:spTree>
    <p:extLst>
      <p:ext uri="{BB962C8B-B14F-4D97-AF65-F5344CB8AC3E}">
        <p14:creationId xmlns:p14="http://schemas.microsoft.com/office/powerpoint/2010/main" val="4239235407"/>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BFCD0-88E1-BE41-98BE-1868243CC2F7}"/>
              </a:ext>
            </a:extLst>
          </p:cNvPr>
          <p:cNvSpPr>
            <a:spLocks noGrp="1"/>
          </p:cNvSpPr>
          <p:nvPr>
            <p:ph type="title"/>
          </p:nvPr>
        </p:nvSpPr>
        <p:spPr/>
        <p:txBody>
          <a:bodyPr/>
          <a:lstStyle/>
          <a:p>
            <a:r>
              <a:rPr lang="en-IN" dirty="0"/>
              <a:t>Steps to conduct Guerrilla Testing</a:t>
            </a:r>
          </a:p>
        </p:txBody>
      </p:sp>
      <p:sp>
        <p:nvSpPr>
          <p:cNvPr id="3" name="Content Placeholder 2">
            <a:extLst>
              <a:ext uri="{FF2B5EF4-FFF2-40B4-BE49-F238E27FC236}">
                <a16:creationId xmlns:a16="http://schemas.microsoft.com/office/drawing/2014/main" id="{7819B8DE-EFD1-6B96-767E-48F230C1125C}"/>
              </a:ext>
            </a:extLst>
          </p:cNvPr>
          <p:cNvSpPr>
            <a:spLocks noGrp="1"/>
          </p:cNvSpPr>
          <p:nvPr>
            <p:ph idx="1"/>
          </p:nvPr>
        </p:nvSpPr>
        <p:spPr/>
        <p:txBody>
          <a:bodyPr/>
          <a:lstStyle/>
          <a:p>
            <a:r>
              <a:rPr lang="en-US" dirty="0"/>
              <a:t>Think about the best </a:t>
            </a:r>
            <a:r>
              <a:rPr lang="en-US" b="1" dirty="0"/>
              <a:t>potential spots </a:t>
            </a:r>
            <a:r>
              <a:rPr lang="en-US" dirty="0"/>
              <a:t>to </a:t>
            </a:r>
            <a:r>
              <a:rPr lang="en-US" b="1" dirty="0"/>
              <a:t>find users</a:t>
            </a:r>
            <a:r>
              <a:rPr lang="en-US" dirty="0"/>
              <a:t>. </a:t>
            </a:r>
          </a:p>
          <a:p>
            <a:pPr lvl="1"/>
            <a:r>
              <a:rPr lang="en-US" dirty="0"/>
              <a:t>Is it the </a:t>
            </a:r>
            <a:r>
              <a:rPr lang="en-US" b="1" dirty="0"/>
              <a:t>closest coffee shop </a:t>
            </a:r>
            <a:r>
              <a:rPr lang="en-US" dirty="0"/>
              <a:t>or might there be a better environment where your </a:t>
            </a:r>
            <a:r>
              <a:rPr lang="en-US" b="1" dirty="0"/>
              <a:t>specific audience </a:t>
            </a:r>
            <a:r>
              <a:rPr lang="en-US" dirty="0"/>
              <a:t>is </a:t>
            </a:r>
            <a:r>
              <a:rPr lang="en-US" b="1" dirty="0"/>
              <a:t>more likely to be found</a:t>
            </a:r>
            <a:r>
              <a:rPr lang="en-US" dirty="0"/>
              <a:t>?</a:t>
            </a:r>
          </a:p>
          <a:p>
            <a:r>
              <a:rPr lang="en-US" dirty="0"/>
              <a:t>How you </a:t>
            </a:r>
            <a:r>
              <a:rPr lang="en-US" b="1" dirty="0"/>
              <a:t>speak</a:t>
            </a:r>
            <a:r>
              <a:rPr lang="en-US" dirty="0"/>
              <a:t>, the </a:t>
            </a:r>
            <a:r>
              <a:rPr lang="en-US" b="1" dirty="0"/>
              <a:t>words you use</a:t>
            </a:r>
            <a:r>
              <a:rPr lang="en-US" dirty="0"/>
              <a:t> and </a:t>
            </a:r>
            <a:r>
              <a:rPr lang="en-US" b="1" dirty="0"/>
              <a:t>how you behave </a:t>
            </a:r>
            <a:r>
              <a:rPr lang="en-US" dirty="0"/>
              <a:t>will all have an effect on test subjects.</a:t>
            </a:r>
          </a:p>
          <a:p>
            <a:r>
              <a:rPr lang="en-US" dirty="0"/>
              <a:t>Test in </a:t>
            </a:r>
            <a:r>
              <a:rPr lang="en-US" b="1" dirty="0"/>
              <a:t>different types of places </a:t>
            </a:r>
            <a:r>
              <a:rPr lang="en-US" dirty="0"/>
              <a:t>and seek out a </a:t>
            </a:r>
            <a:r>
              <a:rPr lang="en-US" b="1" dirty="0"/>
              <a:t>varied audience</a:t>
            </a:r>
            <a:r>
              <a:rPr lang="en-US" dirty="0"/>
              <a:t>.</a:t>
            </a:r>
            <a:endParaRPr lang="en-IN" dirty="0"/>
          </a:p>
        </p:txBody>
      </p:sp>
    </p:spTree>
    <p:extLst>
      <p:ext uri="{BB962C8B-B14F-4D97-AF65-F5344CB8AC3E}">
        <p14:creationId xmlns:p14="http://schemas.microsoft.com/office/powerpoint/2010/main" val="1607252369"/>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2327D-AD23-4E82-9989-7C207A2DF0C4}"/>
              </a:ext>
            </a:extLst>
          </p:cNvPr>
          <p:cNvSpPr>
            <a:spLocks noGrp="1"/>
          </p:cNvSpPr>
          <p:nvPr>
            <p:ph type="title"/>
          </p:nvPr>
        </p:nvSpPr>
        <p:spPr/>
        <p:txBody>
          <a:bodyPr/>
          <a:lstStyle/>
          <a:p>
            <a:r>
              <a:rPr lang="en-IN" dirty="0"/>
              <a:t>Guerrilla Usability Testing – Advantages &amp; Disadvantages</a:t>
            </a:r>
          </a:p>
        </p:txBody>
      </p:sp>
      <p:graphicFrame>
        <p:nvGraphicFramePr>
          <p:cNvPr id="4" name="Content Placeholder 3">
            <a:extLst>
              <a:ext uri="{FF2B5EF4-FFF2-40B4-BE49-F238E27FC236}">
                <a16:creationId xmlns:a16="http://schemas.microsoft.com/office/drawing/2014/main" id="{1C48D6EC-8C04-A3B6-E9B4-7AB1AF62E616}"/>
              </a:ext>
            </a:extLst>
          </p:cNvPr>
          <p:cNvGraphicFramePr>
            <a:graphicFrameLocks noGrp="1"/>
          </p:cNvGraphicFramePr>
          <p:nvPr>
            <p:ph idx="1"/>
            <p:extLst>
              <p:ext uri="{D42A27DB-BD31-4B8C-83A1-F6EECF244321}">
                <p14:modId xmlns:p14="http://schemas.microsoft.com/office/powerpoint/2010/main" val="2253744703"/>
              </p:ext>
            </p:extLst>
          </p:nvPr>
        </p:nvGraphicFramePr>
        <p:xfrm>
          <a:off x="131763" y="863600"/>
          <a:ext cx="11928474" cy="3749040"/>
        </p:xfrm>
        <a:graphic>
          <a:graphicData uri="http://schemas.openxmlformats.org/drawingml/2006/table">
            <a:tbl>
              <a:tblPr firstRow="1" bandRow="1" bandCol="1">
                <a:tableStyleId>{5940675A-B579-460E-94D1-54222C63F5DA}</a:tableStyleId>
              </a:tblPr>
              <a:tblGrid>
                <a:gridCol w="5964237">
                  <a:extLst>
                    <a:ext uri="{9D8B030D-6E8A-4147-A177-3AD203B41FA5}">
                      <a16:colId xmlns:a16="http://schemas.microsoft.com/office/drawing/2014/main" val="3338240645"/>
                    </a:ext>
                  </a:extLst>
                </a:gridCol>
                <a:gridCol w="5964237">
                  <a:extLst>
                    <a:ext uri="{9D8B030D-6E8A-4147-A177-3AD203B41FA5}">
                      <a16:colId xmlns:a16="http://schemas.microsoft.com/office/drawing/2014/main" val="1658239368"/>
                    </a:ext>
                  </a:extLst>
                </a:gridCol>
              </a:tblGrid>
              <a:tr h="370840">
                <a:tc>
                  <a:txBody>
                    <a:bodyPr/>
                    <a:lstStyle/>
                    <a:p>
                      <a:r>
                        <a:rPr lang="en-IN" sz="2400" b="1" dirty="0"/>
                        <a:t>Advantages</a:t>
                      </a:r>
                    </a:p>
                  </a:txBody>
                  <a:tcPr/>
                </a:tc>
                <a:tc>
                  <a:txBody>
                    <a:bodyPr/>
                    <a:lstStyle/>
                    <a:p>
                      <a:r>
                        <a:rPr lang="en-IN" sz="2400" b="1" dirty="0"/>
                        <a:t>Disadvantages</a:t>
                      </a:r>
                    </a:p>
                  </a:txBody>
                  <a:tcPr/>
                </a:tc>
                <a:extLst>
                  <a:ext uri="{0D108BD9-81ED-4DB2-BD59-A6C34878D82A}">
                    <a16:rowId xmlns:a16="http://schemas.microsoft.com/office/drawing/2014/main" val="3792842626"/>
                  </a:ext>
                </a:extLst>
              </a:tr>
              <a:tr h="370840">
                <a:tc>
                  <a:txBody>
                    <a:bodyPr/>
                    <a:lstStyle/>
                    <a:p>
                      <a:pPr algn="just"/>
                      <a:r>
                        <a:rPr lang="en-IN" sz="2400" b="1" dirty="0"/>
                        <a:t>Quick </a:t>
                      </a:r>
                      <a:r>
                        <a:rPr lang="en-IN" sz="2400" dirty="0"/>
                        <a:t>turn around</a:t>
                      </a:r>
                    </a:p>
                  </a:txBody>
                  <a:tcPr/>
                </a:tc>
                <a:tc>
                  <a:txBody>
                    <a:bodyPr/>
                    <a:lstStyle/>
                    <a:p>
                      <a:pPr algn="just"/>
                      <a:r>
                        <a:rPr lang="en-US" sz="2400" dirty="0"/>
                        <a:t>You </a:t>
                      </a:r>
                      <a:r>
                        <a:rPr lang="en-US" sz="2400" b="1" dirty="0"/>
                        <a:t>may not get the right </a:t>
                      </a:r>
                      <a:r>
                        <a:rPr lang="en-US" sz="2400" b="0" dirty="0"/>
                        <a:t>target </a:t>
                      </a:r>
                      <a:r>
                        <a:rPr lang="en-US" sz="2400" b="1" dirty="0"/>
                        <a:t>audience</a:t>
                      </a:r>
                      <a:endParaRPr lang="en-IN" sz="2400" b="1" dirty="0"/>
                    </a:p>
                  </a:txBody>
                  <a:tcPr/>
                </a:tc>
                <a:extLst>
                  <a:ext uri="{0D108BD9-81ED-4DB2-BD59-A6C34878D82A}">
                    <a16:rowId xmlns:a16="http://schemas.microsoft.com/office/drawing/2014/main" val="1518052112"/>
                  </a:ext>
                </a:extLst>
              </a:tr>
              <a:tr h="370840">
                <a:tc>
                  <a:txBody>
                    <a:bodyPr/>
                    <a:lstStyle/>
                    <a:p>
                      <a:pPr algn="just"/>
                      <a:r>
                        <a:rPr lang="en-US" sz="2400" b="1" dirty="0"/>
                        <a:t>Inexpensive </a:t>
                      </a:r>
                      <a:r>
                        <a:rPr lang="en-US" sz="2400" dirty="0"/>
                        <a:t>compared to formal testing</a:t>
                      </a:r>
                      <a:endParaRPr lang="en-IN" sz="2400" dirty="0"/>
                    </a:p>
                  </a:txBody>
                  <a:tcPr/>
                </a:tc>
                <a:tc>
                  <a:txBody>
                    <a:bodyPr/>
                    <a:lstStyle/>
                    <a:p>
                      <a:pPr algn="just"/>
                      <a:r>
                        <a:rPr lang="en-US" sz="2400" b="1" dirty="0"/>
                        <a:t>Sessions </a:t>
                      </a:r>
                      <a:r>
                        <a:rPr lang="en-US" sz="2400" dirty="0"/>
                        <a:t>are </a:t>
                      </a:r>
                      <a:r>
                        <a:rPr lang="en-US" sz="2400" b="1" dirty="0"/>
                        <a:t>short </a:t>
                      </a:r>
                      <a:r>
                        <a:rPr lang="en-US" sz="2400" dirty="0"/>
                        <a:t>so you </a:t>
                      </a:r>
                      <a:r>
                        <a:rPr lang="en-US" sz="2400" b="1" dirty="0"/>
                        <a:t>will lose some of the insights </a:t>
                      </a:r>
                      <a:r>
                        <a:rPr lang="en-US" sz="2400" dirty="0"/>
                        <a:t>that you would get from formal user testing</a:t>
                      </a:r>
                      <a:endParaRPr lang="en-IN" sz="2400" dirty="0"/>
                    </a:p>
                  </a:txBody>
                  <a:tcPr/>
                </a:tc>
                <a:extLst>
                  <a:ext uri="{0D108BD9-81ED-4DB2-BD59-A6C34878D82A}">
                    <a16:rowId xmlns:a16="http://schemas.microsoft.com/office/drawing/2014/main" val="3390709587"/>
                  </a:ext>
                </a:extLst>
              </a:tr>
              <a:tr h="370840">
                <a:tc>
                  <a:txBody>
                    <a:bodyPr/>
                    <a:lstStyle/>
                    <a:p>
                      <a:pPr algn="just"/>
                      <a:r>
                        <a:rPr lang="en-US" sz="2400" b="1" dirty="0"/>
                        <a:t>Identify </a:t>
                      </a:r>
                      <a:r>
                        <a:rPr lang="en-US" sz="2400" dirty="0"/>
                        <a:t>any </a:t>
                      </a:r>
                      <a:r>
                        <a:rPr lang="en-US" sz="2400" b="1" dirty="0"/>
                        <a:t>UX barriers early </a:t>
                      </a:r>
                      <a:r>
                        <a:rPr lang="en-US" sz="2400" dirty="0"/>
                        <a:t>in the process</a:t>
                      </a:r>
                      <a:endParaRPr lang="en-IN" sz="2400" dirty="0"/>
                    </a:p>
                  </a:txBody>
                  <a:tcPr/>
                </a:tc>
                <a:tc>
                  <a:txBody>
                    <a:bodyPr/>
                    <a:lstStyle/>
                    <a:p>
                      <a:pPr algn="just"/>
                      <a:r>
                        <a:rPr lang="en-US" sz="2400" dirty="0"/>
                        <a:t>Might </a:t>
                      </a:r>
                      <a:r>
                        <a:rPr lang="en-US" sz="2400" b="1" dirty="0"/>
                        <a:t>not </a:t>
                      </a:r>
                      <a:r>
                        <a:rPr lang="en-US" sz="2400" dirty="0"/>
                        <a:t>be </a:t>
                      </a:r>
                      <a:r>
                        <a:rPr lang="en-US" sz="2400" b="1" dirty="0"/>
                        <a:t>appropriate for all types </a:t>
                      </a:r>
                      <a:r>
                        <a:rPr lang="en-US" sz="2400" dirty="0"/>
                        <a:t>of websites or apps</a:t>
                      </a:r>
                      <a:endParaRPr lang="en-IN" sz="2400" dirty="0"/>
                    </a:p>
                  </a:txBody>
                  <a:tcPr/>
                </a:tc>
                <a:extLst>
                  <a:ext uri="{0D108BD9-81ED-4DB2-BD59-A6C34878D82A}">
                    <a16:rowId xmlns:a16="http://schemas.microsoft.com/office/drawing/2014/main" val="2093854656"/>
                  </a:ext>
                </a:extLst>
              </a:tr>
              <a:tr h="370840">
                <a:tc>
                  <a:txBody>
                    <a:bodyPr/>
                    <a:lstStyle/>
                    <a:p>
                      <a:pPr algn="just"/>
                      <a:r>
                        <a:rPr lang="en-US" sz="2400" dirty="0"/>
                        <a:t>This iterative testing </a:t>
                      </a:r>
                      <a:r>
                        <a:rPr lang="en-US" sz="2400" b="1" dirty="0"/>
                        <a:t>works well in the agile project </a:t>
                      </a:r>
                      <a:r>
                        <a:rPr lang="en-US" sz="2400" dirty="0"/>
                        <a:t>approach</a:t>
                      </a:r>
                      <a:endParaRPr lang="en-IN" sz="2400" dirty="0"/>
                    </a:p>
                  </a:txBody>
                  <a:tcPr/>
                </a:tc>
                <a:tc>
                  <a:txBody>
                    <a:bodyPr/>
                    <a:lstStyle/>
                    <a:p>
                      <a:pPr algn="just"/>
                      <a:endParaRPr lang="en-IN" sz="2400" dirty="0"/>
                    </a:p>
                  </a:txBody>
                  <a:tcPr/>
                </a:tc>
                <a:extLst>
                  <a:ext uri="{0D108BD9-81ED-4DB2-BD59-A6C34878D82A}">
                    <a16:rowId xmlns:a16="http://schemas.microsoft.com/office/drawing/2014/main" val="572435434"/>
                  </a:ext>
                </a:extLst>
              </a:tr>
            </a:tbl>
          </a:graphicData>
        </a:graphic>
      </p:graphicFrame>
    </p:spTree>
    <p:extLst>
      <p:ext uri="{BB962C8B-B14F-4D97-AF65-F5344CB8AC3E}">
        <p14:creationId xmlns:p14="http://schemas.microsoft.com/office/powerpoint/2010/main" val="2466672423"/>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27A8F-F3E1-441E-FA0E-03A6522AC7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9D653D-C493-1E3A-D3EC-57F28F8CD04F}"/>
              </a:ext>
            </a:extLst>
          </p:cNvPr>
          <p:cNvSpPr>
            <a:spLocks noGrp="1"/>
          </p:cNvSpPr>
          <p:nvPr>
            <p:ph type="title"/>
          </p:nvPr>
        </p:nvSpPr>
        <p:spPr/>
        <p:txBody>
          <a:bodyPr/>
          <a:lstStyle/>
          <a:p>
            <a:r>
              <a:rPr lang="en-US" dirty="0"/>
              <a:t>UX Laws</a:t>
            </a:r>
          </a:p>
        </p:txBody>
      </p:sp>
      <p:sp>
        <p:nvSpPr>
          <p:cNvPr id="3" name="Text Placeholder 2">
            <a:extLst>
              <a:ext uri="{FF2B5EF4-FFF2-40B4-BE49-F238E27FC236}">
                <a16:creationId xmlns:a16="http://schemas.microsoft.com/office/drawing/2014/main" id="{5DF4E977-C3C2-51D0-C4AE-3070003FF3F1}"/>
              </a:ext>
            </a:extLst>
          </p:cNvPr>
          <p:cNvSpPr>
            <a:spLocks noGrp="1"/>
          </p:cNvSpPr>
          <p:nvPr>
            <p:ph type="body" idx="1"/>
          </p:nvPr>
        </p:nvSpPr>
        <p:spPr>
          <a:xfrm>
            <a:off x="831850" y="4589463"/>
            <a:ext cx="10515600" cy="1500187"/>
          </a:xfrm>
        </p:spPr>
        <p:txBody>
          <a:bodyPr/>
          <a:lstStyle/>
          <a:p>
            <a:r>
              <a:rPr lang="en-IN" dirty="0"/>
              <a:t>Section – 5</a:t>
            </a:r>
          </a:p>
        </p:txBody>
      </p:sp>
    </p:spTree>
    <p:extLst>
      <p:ext uri="{BB962C8B-B14F-4D97-AF65-F5344CB8AC3E}">
        <p14:creationId xmlns:p14="http://schemas.microsoft.com/office/powerpoint/2010/main" val="1947476415"/>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D1589C8-8378-E24C-818B-E1F4410A7050}"/>
              </a:ext>
            </a:extLst>
          </p:cNvPr>
          <p:cNvSpPr/>
          <p:nvPr/>
        </p:nvSpPr>
        <p:spPr>
          <a:xfrm>
            <a:off x="0" y="6553200"/>
            <a:ext cx="12192000" cy="304800"/>
          </a:xfrm>
          <a:prstGeom prst="rect">
            <a:avLst/>
          </a:prstGeom>
          <a:solidFill>
            <a:srgbClr val="CFBB27"/>
          </a:solidFill>
          <a:ln>
            <a:solidFill>
              <a:srgbClr val="CFBB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dirty="0">
                <a:solidFill>
                  <a:schemeClr val="tx1"/>
                </a:solidFill>
              </a:rPr>
              <a:t>Founder</a:t>
            </a:r>
            <a:r>
              <a:rPr lang="en-US" sz="1600" i="1" dirty="0">
                <a:solidFill>
                  <a:schemeClr val="tx1"/>
                </a:solidFill>
              </a:rPr>
              <a:t>: Jakob Nielson; </a:t>
            </a:r>
            <a:r>
              <a:rPr lang="en-US" sz="1600" b="1" dirty="0">
                <a:solidFill>
                  <a:schemeClr val="tx1"/>
                </a:solidFill>
              </a:rPr>
              <a:t>Year</a:t>
            </a:r>
            <a:r>
              <a:rPr lang="en-US" sz="1600" i="1" dirty="0">
                <a:solidFill>
                  <a:schemeClr val="tx1"/>
                </a:solidFill>
              </a:rPr>
              <a:t>: 2000; </a:t>
            </a:r>
            <a:r>
              <a:rPr lang="en-US" sz="1600" b="1" dirty="0">
                <a:solidFill>
                  <a:schemeClr val="tx1"/>
                </a:solidFill>
              </a:rPr>
              <a:t>Law Type</a:t>
            </a:r>
            <a:r>
              <a:rPr lang="en-US" sz="1600" i="1" dirty="0">
                <a:solidFill>
                  <a:schemeClr val="tx1"/>
                </a:solidFill>
              </a:rPr>
              <a:t>: </a:t>
            </a:r>
            <a:r>
              <a:rPr lang="en-IN" sz="1600" i="1" dirty="0">
                <a:solidFill>
                  <a:schemeClr val="tx1"/>
                </a:solidFill>
              </a:rPr>
              <a:t>Heuristic</a:t>
            </a:r>
            <a:endParaRPr lang="en-US" sz="1600" i="1" dirty="0">
              <a:solidFill>
                <a:schemeClr val="tx1"/>
              </a:solidFill>
            </a:endParaRPr>
          </a:p>
        </p:txBody>
      </p:sp>
      <p:sp>
        <p:nvSpPr>
          <p:cNvPr id="4" name="TextBox 3">
            <a:extLst>
              <a:ext uri="{FF2B5EF4-FFF2-40B4-BE49-F238E27FC236}">
                <a16:creationId xmlns:a16="http://schemas.microsoft.com/office/drawing/2014/main" id="{9526C62E-1295-144E-A8AB-03BC361B5951}"/>
              </a:ext>
            </a:extLst>
          </p:cNvPr>
          <p:cNvSpPr txBox="1"/>
          <p:nvPr/>
        </p:nvSpPr>
        <p:spPr>
          <a:xfrm>
            <a:off x="240748" y="779074"/>
            <a:ext cx="9512852" cy="646331"/>
          </a:xfrm>
          <a:prstGeom prst="rect">
            <a:avLst/>
          </a:prstGeom>
          <a:noFill/>
        </p:spPr>
        <p:txBody>
          <a:bodyPr wrap="square" rtlCol="0">
            <a:spAutoFit/>
          </a:bodyPr>
          <a:lstStyle/>
          <a:p>
            <a:r>
              <a:rPr lang="en-IN" dirty="0">
                <a:solidFill>
                  <a:schemeClr val="tx1">
                    <a:lumMod val="95000"/>
                  </a:schemeClr>
                </a:solidFill>
                <a:latin typeface="Roboto Medium" panose="02000000000000000000" pitchFamily="2" charset="0"/>
                <a:ea typeface="Roboto Medium" panose="02000000000000000000" pitchFamily="2" charset="0"/>
              </a:rPr>
              <a:t>Users spend most of their time on other sites. This means that users prefer your site to work the same way as all the other sites they already know.</a:t>
            </a:r>
            <a:endParaRPr lang="en-US" dirty="0">
              <a:solidFill>
                <a:schemeClr val="tx1">
                  <a:lumMod val="95000"/>
                </a:schemeClr>
              </a:solidFill>
              <a:latin typeface="Roboto Medium" panose="02000000000000000000" pitchFamily="2" charset="0"/>
              <a:ea typeface="Roboto Medium" panose="02000000000000000000" pitchFamily="2" charset="0"/>
            </a:endParaRPr>
          </a:p>
        </p:txBody>
      </p:sp>
      <p:pic>
        <p:nvPicPr>
          <p:cNvPr id="9" name="Picture 8">
            <a:extLst>
              <a:ext uri="{FF2B5EF4-FFF2-40B4-BE49-F238E27FC236}">
                <a16:creationId xmlns:a16="http://schemas.microsoft.com/office/drawing/2014/main" id="{3BC32011-4D04-A741-907F-5E1A997EF004}"/>
              </a:ext>
            </a:extLst>
          </p:cNvPr>
          <p:cNvPicPr>
            <a:picLocks noChangeAspect="1"/>
          </p:cNvPicPr>
          <p:nvPr/>
        </p:nvPicPr>
        <p:blipFill rotWithShape="1">
          <a:blip r:embed="rId2">
            <a:extLst>
              <a:ext uri="{28A0092B-C50C-407E-A947-70E740481C1C}">
                <a14:useLocalDpi xmlns:a14="http://schemas.microsoft.com/office/drawing/2010/main" val="0"/>
              </a:ext>
            </a:extLst>
          </a:blip>
          <a:srcRect l="7658" t="16887" r="45408" b="21642"/>
          <a:stretch/>
        </p:blipFill>
        <p:spPr>
          <a:xfrm>
            <a:off x="7022" y="1216115"/>
            <a:ext cx="4190283" cy="3789644"/>
          </a:xfrm>
          <a:prstGeom prst="rect">
            <a:avLst/>
          </a:prstGeom>
        </p:spPr>
      </p:pic>
      <p:grpSp>
        <p:nvGrpSpPr>
          <p:cNvPr id="6" name="Group 5">
            <a:extLst>
              <a:ext uri="{FF2B5EF4-FFF2-40B4-BE49-F238E27FC236}">
                <a16:creationId xmlns:a16="http://schemas.microsoft.com/office/drawing/2014/main" id="{034B4366-6B4D-6248-BF49-E570A59B7E04}"/>
              </a:ext>
            </a:extLst>
          </p:cNvPr>
          <p:cNvGrpSpPr/>
          <p:nvPr/>
        </p:nvGrpSpPr>
        <p:grpSpPr>
          <a:xfrm>
            <a:off x="8622227" y="2207957"/>
            <a:ext cx="3569773" cy="304800"/>
            <a:chOff x="8622227" y="1928786"/>
            <a:chExt cx="3569773" cy="304800"/>
          </a:xfrm>
        </p:grpSpPr>
        <p:sp>
          <p:nvSpPr>
            <p:cNvPr id="7" name="Rectangle 6">
              <a:extLst>
                <a:ext uri="{FF2B5EF4-FFF2-40B4-BE49-F238E27FC236}">
                  <a16:creationId xmlns:a16="http://schemas.microsoft.com/office/drawing/2014/main" id="{BE7038DC-908A-5440-9107-357F56D24BF7}"/>
                </a:ext>
              </a:extLst>
            </p:cNvPr>
            <p:cNvSpPr/>
            <p:nvPr/>
          </p:nvSpPr>
          <p:spPr>
            <a:xfrm>
              <a:off x="8905335" y="1928786"/>
              <a:ext cx="3286665" cy="304800"/>
            </a:xfrm>
            <a:prstGeom prst="rect">
              <a:avLst/>
            </a:prstGeom>
            <a:solidFill>
              <a:srgbClr val="CFBB27"/>
            </a:solidFill>
            <a:ln>
              <a:solidFill>
                <a:srgbClr val="CFBB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chemeClr val="tx1"/>
                  </a:solidFill>
                </a:rPr>
                <a:t>TAKEAWAYS</a:t>
              </a:r>
              <a:endParaRPr lang="en-US" i="1" dirty="0">
                <a:solidFill>
                  <a:schemeClr val="tx1"/>
                </a:solidFill>
              </a:endParaRPr>
            </a:p>
          </p:txBody>
        </p:sp>
        <p:sp>
          <p:nvSpPr>
            <p:cNvPr id="5" name="Right Triangle 4">
              <a:extLst>
                <a:ext uri="{FF2B5EF4-FFF2-40B4-BE49-F238E27FC236}">
                  <a16:creationId xmlns:a16="http://schemas.microsoft.com/office/drawing/2014/main" id="{364A4CCD-8563-894A-80BB-1FB120F9BF2A}"/>
                </a:ext>
              </a:extLst>
            </p:cNvPr>
            <p:cNvSpPr/>
            <p:nvPr/>
          </p:nvSpPr>
          <p:spPr>
            <a:xfrm rot="16200000">
              <a:off x="8611383" y="1939630"/>
              <a:ext cx="304800" cy="283111"/>
            </a:xfrm>
            <a:prstGeom prst="rtTriangle">
              <a:avLst/>
            </a:prstGeom>
            <a:solidFill>
              <a:srgbClr val="CFBB27"/>
            </a:solidFill>
            <a:ln>
              <a:solidFill>
                <a:srgbClr val="CFBB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82C2EDF0-E187-1C47-BA1C-B19116B4C42D}"/>
              </a:ext>
            </a:extLst>
          </p:cNvPr>
          <p:cNvGrpSpPr/>
          <p:nvPr/>
        </p:nvGrpSpPr>
        <p:grpSpPr>
          <a:xfrm>
            <a:off x="4157433" y="2706964"/>
            <a:ext cx="7765792" cy="646331"/>
            <a:chOff x="4150076" y="2666287"/>
            <a:chExt cx="7765792" cy="646331"/>
          </a:xfrm>
        </p:grpSpPr>
        <p:sp>
          <p:nvSpPr>
            <p:cNvPr id="12" name="TextBox 11">
              <a:extLst>
                <a:ext uri="{FF2B5EF4-FFF2-40B4-BE49-F238E27FC236}">
                  <a16:creationId xmlns:a16="http://schemas.microsoft.com/office/drawing/2014/main" id="{7B0C3030-2E3F-F747-B2E7-371E984FD30F}"/>
                </a:ext>
              </a:extLst>
            </p:cNvPr>
            <p:cNvSpPr txBox="1"/>
            <p:nvPr/>
          </p:nvSpPr>
          <p:spPr>
            <a:xfrm>
              <a:off x="4716252" y="2666287"/>
              <a:ext cx="7199616" cy="646331"/>
            </a:xfrm>
            <a:prstGeom prst="rect">
              <a:avLst/>
            </a:prstGeom>
            <a:noFill/>
          </p:spPr>
          <p:txBody>
            <a:bodyPr wrap="square" rtlCol="0">
              <a:spAutoFit/>
            </a:bodyPr>
            <a:lstStyle/>
            <a:p>
              <a:r>
                <a:rPr lang="en-IN" dirty="0"/>
                <a:t>Users will transfer expectations they have built around one familiar product to another that appears similar.</a:t>
              </a:r>
            </a:p>
          </p:txBody>
        </p:sp>
        <p:sp>
          <p:nvSpPr>
            <p:cNvPr id="8" name="Oval 7">
              <a:extLst>
                <a:ext uri="{FF2B5EF4-FFF2-40B4-BE49-F238E27FC236}">
                  <a16:creationId xmlns:a16="http://schemas.microsoft.com/office/drawing/2014/main" id="{AC0EE785-3E93-794C-AE21-E4B231FFA627}"/>
                </a:ext>
              </a:extLst>
            </p:cNvPr>
            <p:cNvSpPr/>
            <p:nvPr/>
          </p:nvSpPr>
          <p:spPr>
            <a:xfrm>
              <a:off x="4150076" y="2784278"/>
              <a:ext cx="410348" cy="410348"/>
            </a:xfrm>
            <a:prstGeom prst="ellipse">
              <a:avLst/>
            </a:prstGeom>
            <a:solidFill>
              <a:srgbClr val="CFBB27"/>
            </a:solidFill>
            <a:ln>
              <a:solidFill>
                <a:srgbClr val="CFBB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lumMod val="50000"/>
                    </a:schemeClr>
                  </a:solidFill>
                </a:rPr>
                <a:t>1</a:t>
              </a:r>
            </a:p>
          </p:txBody>
        </p:sp>
      </p:grpSp>
      <p:grpSp>
        <p:nvGrpSpPr>
          <p:cNvPr id="27" name="Group 26">
            <a:extLst>
              <a:ext uri="{FF2B5EF4-FFF2-40B4-BE49-F238E27FC236}">
                <a16:creationId xmlns:a16="http://schemas.microsoft.com/office/drawing/2014/main" id="{F4C02701-EB71-9B4C-BAD0-5B4F714716D1}"/>
              </a:ext>
            </a:extLst>
          </p:cNvPr>
          <p:cNvGrpSpPr/>
          <p:nvPr/>
        </p:nvGrpSpPr>
        <p:grpSpPr>
          <a:xfrm>
            <a:off x="4157433" y="3527069"/>
            <a:ext cx="7812185" cy="923330"/>
            <a:chOff x="4103683" y="3556458"/>
            <a:chExt cx="7812185" cy="923330"/>
          </a:xfrm>
        </p:grpSpPr>
        <p:sp>
          <p:nvSpPr>
            <p:cNvPr id="15" name="TextBox 14">
              <a:extLst>
                <a:ext uri="{FF2B5EF4-FFF2-40B4-BE49-F238E27FC236}">
                  <a16:creationId xmlns:a16="http://schemas.microsoft.com/office/drawing/2014/main" id="{4555EA11-E62B-254D-9585-9D3AEEB15B56}"/>
                </a:ext>
              </a:extLst>
            </p:cNvPr>
            <p:cNvSpPr txBox="1"/>
            <p:nvPr/>
          </p:nvSpPr>
          <p:spPr>
            <a:xfrm>
              <a:off x="4716252" y="3556458"/>
              <a:ext cx="7199616" cy="923330"/>
            </a:xfrm>
            <a:prstGeom prst="rect">
              <a:avLst/>
            </a:prstGeom>
            <a:noFill/>
          </p:spPr>
          <p:txBody>
            <a:bodyPr wrap="square" rtlCol="0">
              <a:spAutoFit/>
            </a:bodyPr>
            <a:lstStyle/>
            <a:p>
              <a:r>
                <a:rPr lang="en-IN" dirty="0"/>
                <a:t>By leveraging existing mental models, we can create superior user experiences in which the users can focus on their tasks rather than on learning new models.</a:t>
              </a:r>
            </a:p>
          </p:txBody>
        </p:sp>
        <p:sp>
          <p:nvSpPr>
            <p:cNvPr id="23" name="Oval 22">
              <a:extLst>
                <a:ext uri="{FF2B5EF4-FFF2-40B4-BE49-F238E27FC236}">
                  <a16:creationId xmlns:a16="http://schemas.microsoft.com/office/drawing/2014/main" id="{94AD5543-2F98-8849-AC44-8C397127B4E0}"/>
                </a:ext>
              </a:extLst>
            </p:cNvPr>
            <p:cNvSpPr/>
            <p:nvPr/>
          </p:nvSpPr>
          <p:spPr>
            <a:xfrm>
              <a:off x="4103683" y="3659910"/>
              <a:ext cx="410348" cy="410348"/>
            </a:xfrm>
            <a:prstGeom prst="ellipse">
              <a:avLst/>
            </a:prstGeom>
            <a:solidFill>
              <a:srgbClr val="CFBB27"/>
            </a:solidFill>
            <a:ln>
              <a:solidFill>
                <a:srgbClr val="CFBB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lumMod val="50000"/>
                    </a:schemeClr>
                  </a:solidFill>
                </a:rPr>
                <a:t>2</a:t>
              </a:r>
            </a:p>
          </p:txBody>
        </p:sp>
      </p:grpSp>
      <p:grpSp>
        <p:nvGrpSpPr>
          <p:cNvPr id="44" name="Group 43">
            <a:extLst>
              <a:ext uri="{FF2B5EF4-FFF2-40B4-BE49-F238E27FC236}">
                <a16:creationId xmlns:a16="http://schemas.microsoft.com/office/drawing/2014/main" id="{61387E01-BB09-FA47-967D-E630ADECA14F}"/>
              </a:ext>
            </a:extLst>
          </p:cNvPr>
          <p:cNvGrpSpPr/>
          <p:nvPr/>
        </p:nvGrpSpPr>
        <p:grpSpPr>
          <a:xfrm>
            <a:off x="4157433" y="4624173"/>
            <a:ext cx="7773320" cy="646331"/>
            <a:chOff x="4150076" y="4554394"/>
            <a:chExt cx="7773320" cy="646331"/>
          </a:xfrm>
        </p:grpSpPr>
        <p:sp>
          <p:nvSpPr>
            <p:cNvPr id="18" name="TextBox 17">
              <a:extLst>
                <a:ext uri="{FF2B5EF4-FFF2-40B4-BE49-F238E27FC236}">
                  <a16:creationId xmlns:a16="http://schemas.microsoft.com/office/drawing/2014/main" id="{1E1B74FE-7B6B-0847-AD07-9A99C30D1166}"/>
                </a:ext>
              </a:extLst>
            </p:cNvPr>
            <p:cNvSpPr txBox="1"/>
            <p:nvPr/>
          </p:nvSpPr>
          <p:spPr>
            <a:xfrm>
              <a:off x="4716252" y="4554394"/>
              <a:ext cx="7207144" cy="646331"/>
            </a:xfrm>
            <a:prstGeom prst="rect">
              <a:avLst/>
            </a:prstGeom>
            <a:noFill/>
          </p:spPr>
          <p:txBody>
            <a:bodyPr wrap="square" rtlCol="0">
              <a:spAutoFit/>
            </a:bodyPr>
            <a:lstStyle/>
            <a:p>
              <a:r>
                <a:rPr lang="en-IN" dirty="0"/>
                <a:t>When making changes, minimize discord by empowering users to continue using a familiar version for a limited time.</a:t>
              </a:r>
            </a:p>
          </p:txBody>
        </p:sp>
        <p:sp>
          <p:nvSpPr>
            <p:cNvPr id="25" name="Oval 24">
              <a:extLst>
                <a:ext uri="{FF2B5EF4-FFF2-40B4-BE49-F238E27FC236}">
                  <a16:creationId xmlns:a16="http://schemas.microsoft.com/office/drawing/2014/main" id="{B576BC67-6F95-BC40-945E-275EFF7F127C}"/>
                </a:ext>
              </a:extLst>
            </p:cNvPr>
            <p:cNvSpPr/>
            <p:nvPr/>
          </p:nvSpPr>
          <p:spPr>
            <a:xfrm>
              <a:off x="4150076" y="4632858"/>
              <a:ext cx="410348" cy="410348"/>
            </a:xfrm>
            <a:prstGeom prst="ellipse">
              <a:avLst/>
            </a:prstGeom>
            <a:solidFill>
              <a:srgbClr val="CFBB27"/>
            </a:solidFill>
            <a:ln>
              <a:solidFill>
                <a:srgbClr val="CFBB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lumMod val="50000"/>
                    </a:schemeClr>
                  </a:solidFill>
                </a:rPr>
                <a:t>3</a:t>
              </a:r>
            </a:p>
          </p:txBody>
        </p:sp>
      </p:grpSp>
      <p:sp>
        <p:nvSpPr>
          <p:cNvPr id="26" name="Frame 25">
            <a:extLst>
              <a:ext uri="{FF2B5EF4-FFF2-40B4-BE49-F238E27FC236}">
                <a16:creationId xmlns:a16="http://schemas.microsoft.com/office/drawing/2014/main" id="{C3A6BAB0-E67D-9740-97A2-28D676F6D517}"/>
              </a:ext>
            </a:extLst>
          </p:cNvPr>
          <p:cNvSpPr/>
          <p:nvPr/>
        </p:nvSpPr>
        <p:spPr>
          <a:xfrm>
            <a:off x="3896920" y="2512757"/>
            <a:ext cx="8334837" cy="3031031"/>
          </a:xfrm>
          <a:prstGeom prst="frame">
            <a:avLst>
              <a:gd name="adj1" fmla="val 0"/>
            </a:avLst>
          </a:prstGeom>
          <a:solidFill>
            <a:srgbClr val="CFBB27"/>
          </a:solidFill>
          <a:ln w="12700">
            <a:solidFill>
              <a:srgbClr val="CFBB27"/>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38" name="Group 37">
            <a:extLst>
              <a:ext uri="{FF2B5EF4-FFF2-40B4-BE49-F238E27FC236}">
                <a16:creationId xmlns:a16="http://schemas.microsoft.com/office/drawing/2014/main" id="{7999412E-2A93-A34B-850B-3A7DD0E76114}"/>
              </a:ext>
            </a:extLst>
          </p:cNvPr>
          <p:cNvGrpSpPr/>
          <p:nvPr/>
        </p:nvGrpSpPr>
        <p:grpSpPr>
          <a:xfrm>
            <a:off x="0" y="5238988"/>
            <a:ext cx="3576804" cy="304801"/>
            <a:chOff x="0" y="4981081"/>
            <a:chExt cx="3576804" cy="304801"/>
          </a:xfrm>
        </p:grpSpPr>
        <p:sp>
          <p:nvSpPr>
            <p:cNvPr id="28" name="Rectangle 27">
              <a:extLst>
                <a:ext uri="{FF2B5EF4-FFF2-40B4-BE49-F238E27FC236}">
                  <a16:creationId xmlns:a16="http://schemas.microsoft.com/office/drawing/2014/main" id="{B9BDF9D3-D774-3D43-A11A-F05C521E1F49}"/>
                </a:ext>
              </a:extLst>
            </p:cNvPr>
            <p:cNvSpPr/>
            <p:nvPr/>
          </p:nvSpPr>
          <p:spPr>
            <a:xfrm>
              <a:off x="0" y="4981081"/>
              <a:ext cx="3286665" cy="304800"/>
            </a:xfrm>
            <a:prstGeom prst="rect">
              <a:avLst/>
            </a:prstGeom>
            <a:solidFill>
              <a:srgbClr val="CFBB27"/>
            </a:solidFill>
            <a:ln>
              <a:solidFill>
                <a:srgbClr val="CFBB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EXAMPLES</a:t>
              </a:r>
              <a:endParaRPr lang="en-US" sz="1600" i="1" dirty="0">
                <a:solidFill>
                  <a:schemeClr val="tx1"/>
                </a:solidFill>
              </a:endParaRPr>
            </a:p>
          </p:txBody>
        </p:sp>
        <p:sp>
          <p:nvSpPr>
            <p:cNvPr id="29" name="Right Triangle 28">
              <a:extLst>
                <a:ext uri="{FF2B5EF4-FFF2-40B4-BE49-F238E27FC236}">
                  <a16:creationId xmlns:a16="http://schemas.microsoft.com/office/drawing/2014/main" id="{BD47EB04-DFC1-CD43-9150-DA6DF7C8C310}"/>
                </a:ext>
              </a:extLst>
            </p:cNvPr>
            <p:cNvSpPr/>
            <p:nvPr/>
          </p:nvSpPr>
          <p:spPr>
            <a:xfrm>
              <a:off x="3286665" y="4981081"/>
              <a:ext cx="290139" cy="304801"/>
            </a:xfrm>
            <a:prstGeom prst="rtTriangle">
              <a:avLst/>
            </a:prstGeom>
            <a:solidFill>
              <a:srgbClr val="CFBB27"/>
            </a:solidFill>
            <a:ln>
              <a:solidFill>
                <a:srgbClr val="CFBB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022AF51D-BCDC-0548-8179-F718114F5392}"/>
              </a:ext>
            </a:extLst>
          </p:cNvPr>
          <p:cNvGrpSpPr/>
          <p:nvPr/>
        </p:nvGrpSpPr>
        <p:grpSpPr>
          <a:xfrm>
            <a:off x="63530" y="5673275"/>
            <a:ext cx="2024667" cy="418555"/>
            <a:chOff x="63530" y="5415368"/>
            <a:chExt cx="2024667" cy="418555"/>
          </a:xfrm>
        </p:grpSpPr>
        <p:sp>
          <p:nvSpPr>
            <p:cNvPr id="30" name="Oval 29">
              <a:extLst>
                <a:ext uri="{FF2B5EF4-FFF2-40B4-BE49-F238E27FC236}">
                  <a16:creationId xmlns:a16="http://schemas.microsoft.com/office/drawing/2014/main" id="{389256A7-EBA3-4744-A293-6D809D7BDBA6}"/>
                </a:ext>
              </a:extLst>
            </p:cNvPr>
            <p:cNvSpPr/>
            <p:nvPr/>
          </p:nvSpPr>
          <p:spPr>
            <a:xfrm>
              <a:off x="63530" y="5415368"/>
              <a:ext cx="410348" cy="410348"/>
            </a:xfrm>
            <a:prstGeom prst="ellipse">
              <a:avLst/>
            </a:prstGeom>
            <a:solidFill>
              <a:srgbClr val="CFBB27"/>
            </a:solidFill>
            <a:ln>
              <a:solidFill>
                <a:srgbClr val="CFBB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lumMod val="50000"/>
                    </a:schemeClr>
                  </a:solidFill>
                </a:rPr>
                <a:t>1</a:t>
              </a:r>
            </a:p>
          </p:txBody>
        </p:sp>
        <p:sp>
          <p:nvSpPr>
            <p:cNvPr id="31" name="TextBox 30">
              <a:extLst>
                <a:ext uri="{FF2B5EF4-FFF2-40B4-BE49-F238E27FC236}">
                  <a16:creationId xmlns:a16="http://schemas.microsoft.com/office/drawing/2014/main" id="{76FFE24F-0D3F-EB48-9AC7-5F3A652D9350}"/>
                </a:ext>
              </a:extLst>
            </p:cNvPr>
            <p:cNvSpPr txBox="1"/>
            <p:nvPr/>
          </p:nvSpPr>
          <p:spPr>
            <a:xfrm>
              <a:off x="501806" y="5464591"/>
              <a:ext cx="1586391" cy="369332"/>
            </a:xfrm>
            <a:prstGeom prst="rect">
              <a:avLst/>
            </a:prstGeom>
            <a:noFill/>
          </p:spPr>
          <p:txBody>
            <a:bodyPr wrap="square" rtlCol="0">
              <a:spAutoFit/>
            </a:bodyPr>
            <a:lstStyle/>
            <a:p>
              <a:r>
                <a:rPr lang="en-IN" dirty="0"/>
                <a:t>SNAPCHAT</a:t>
              </a:r>
            </a:p>
          </p:txBody>
        </p:sp>
      </p:grpSp>
      <p:grpSp>
        <p:nvGrpSpPr>
          <p:cNvPr id="40" name="Group 39">
            <a:extLst>
              <a:ext uri="{FF2B5EF4-FFF2-40B4-BE49-F238E27FC236}">
                <a16:creationId xmlns:a16="http://schemas.microsoft.com/office/drawing/2014/main" id="{FDDE3930-3C35-A74D-BC85-889F0EEFBC64}"/>
              </a:ext>
            </a:extLst>
          </p:cNvPr>
          <p:cNvGrpSpPr/>
          <p:nvPr/>
        </p:nvGrpSpPr>
        <p:grpSpPr>
          <a:xfrm>
            <a:off x="1980225" y="5671011"/>
            <a:ext cx="1686132" cy="410348"/>
            <a:chOff x="1980225" y="5413104"/>
            <a:chExt cx="1686132" cy="410348"/>
          </a:xfrm>
        </p:grpSpPr>
        <p:sp>
          <p:nvSpPr>
            <p:cNvPr id="32" name="Oval 31">
              <a:extLst>
                <a:ext uri="{FF2B5EF4-FFF2-40B4-BE49-F238E27FC236}">
                  <a16:creationId xmlns:a16="http://schemas.microsoft.com/office/drawing/2014/main" id="{55E0B417-83D9-8346-9BFB-D1A65FD5550D}"/>
                </a:ext>
              </a:extLst>
            </p:cNvPr>
            <p:cNvSpPr/>
            <p:nvPr/>
          </p:nvSpPr>
          <p:spPr>
            <a:xfrm>
              <a:off x="1980225" y="5413104"/>
              <a:ext cx="410348" cy="410348"/>
            </a:xfrm>
            <a:prstGeom prst="ellipse">
              <a:avLst/>
            </a:prstGeom>
            <a:solidFill>
              <a:srgbClr val="CFBB27"/>
            </a:solidFill>
            <a:ln>
              <a:solidFill>
                <a:srgbClr val="CFBB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lumMod val="50000"/>
                    </a:schemeClr>
                  </a:solidFill>
                </a:rPr>
                <a:t>2</a:t>
              </a:r>
            </a:p>
          </p:txBody>
        </p:sp>
        <p:sp>
          <p:nvSpPr>
            <p:cNvPr id="33" name="TextBox 32">
              <a:extLst>
                <a:ext uri="{FF2B5EF4-FFF2-40B4-BE49-F238E27FC236}">
                  <a16:creationId xmlns:a16="http://schemas.microsoft.com/office/drawing/2014/main" id="{65043D15-AA4D-0943-99DD-1F737C52E08C}"/>
                </a:ext>
              </a:extLst>
            </p:cNvPr>
            <p:cNvSpPr txBox="1"/>
            <p:nvPr/>
          </p:nvSpPr>
          <p:spPr>
            <a:xfrm>
              <a:off x="2436448" y="5433612"/>
              <a:ext cx="1229909" cy="369332"/>
            </a:xfrm>
            <a:prstGeom prst="rect">
              <a:avLst/>
            </a:prstGeom>
            <a:noFill/>
          </p:spPr>
          <p:txBody>
            <a:bodyPr wrap="square" rtlCol="0">
              <a:spAutoFit/>
            </a:bodyPr>
            <a:lstStyle/>
            <a:p>
              <a:r>
                <a:rPr lang="en-IN" dirty="0"/>
                <a:t>GOOGLE</a:t>
              </a:r>
            </a:p>
          </p:txBody>
        </p:sp>
      </p:grpSp>
      <p:grpSp>
        <p:nvGrpSpPr>
          <p:cNvPr id="41" name="Group 40">
            <a:extLst>
              <a:ext uri="{FF2B5EF4-FFF2-40B4-BE49-F238E27FC236}">
                <a16:creationId xmlns:a16="http://schemas.microsoft.com/office/drawing/2014/main" id="{9623B051-A4B7-5D45-B256-8B142AD439A3}"/>
              </a:ext>
            </a:extLst>
          </p:cNvPr>
          <p:cNvGrpSpPr/>
          <p:nvPr/>
        </p:nvGrpSpPr>
        <p:grpSpPr>
          <a:xfrm>
            <a:off x="240748" y="20034"/>
            <a:ext cx="6883094" cy="868612"/>
            <a:chOff x="334483" y="20034"/>
            <a:chExt cx="6883094" cy="868612"/>
          </a:xfrm>
        </p:grpSpPr>
        <p:sp>
          <p:nvSpPr>
            <p:cNvPr id="3" name="TextBox 2">
              <a:extLst>
                <a:ext uri="{FF2B5EF4-FFF2-40B4-BE49-F238E27FC236}">
                  <a16:creationId xmlns:a16="http://schemas.microsoft.com/office/drawing/2014/main" id="{01ACDB7F-151D-674B-9A70-8AD7F2E5098D}"/>
                </a:ext>
              </a:extLst>
            </p:cNvPr>
            <p:cNvSpPr txBox="1"/>
            <p:nvPr/>
          </p:nvSpPr>
          <p:spPr>
            <a:xfrm>
              <a:off x="1388737" y="26872"/>
              <a:ext cx="5828840" cy="861774"/>
            </a:xfrm>
            <a:prstGeom prst="rect">
              <a:avLst/>
            </a:prstGeom>
            <a:noFill/>
          </p:spPr>
          <p:txBody>
            <a:bodyPr wrap="square" rtlCol="0">
              <a:spAutoFit/>
            </a:bodyPr>
            <a:lstStyle/>
            <a:p>
              <a:r>
                <a:rPr lang="en-US" sz="5000" dirty="0">
                  <a:solidFill>
                    <a:srgbClr val="CFBB27"/>
                  </a:solidFill>
                </a:rPr>
                <a:t>Jakob’s Law</a:t>
              </a:r>
            </a:p>
          </p:txBody>
        </p:sp>
        <p:sp>
          <p:nvSpPr>
            <p:cNvPr id="34" name="TextBox 33">
              <a:extLst>
                <a:ext uri="{FF2B5EF4-FFF2-40B4-BE49-F238E27FC236}">
                  <a16:creationId xmlns:a16="http://schemas.microsoft.com/office/drawing/2014/main" id="{B3F14421-BE96-DB4D-8212-F6F9D17973EF}"/>
                </a:ext>
              </a:extLst>
            </p:cNvPr>
            <p:cNvSpPr txBox="1"/>
            <p:nvPr/>
          </p:nvSpPr>
          <p:spPr>
            <a:xfrm>
              <a:off x="334483" y="20034"/>
              <a:ext cx="668773" cy="861774"/>
            </a:xfrm>
            <a:prstGeom prst="rect">
              <a:avLst/>
            </a:prstGeom>
            <a:noFill/>
          </p:spPr>
          <p:txBody>
            <a:bodyPr wrap="none" rtlCol="0">
              <a:spAutoFit/>
            </a:bodyPr>
            <a:lstStyle/>
            <a:p>
              <a:r>
                <a:rPr lang="en-US" sz="5000" dirty="0"/>
                <a:t>1.</a:t>
              </a:r>
            </a:p>
          </p:txBody>
        </p:sp>
      </p:grpSp>
      <p:pic>
        <p:nvPicPr>
          <p:cNvPr id="43" name="Picture 42">
            <a:extLst>
              <a:ext uri="{FF2B5EF4-FFF2-40B4-BE49-F238E27FC236}">
                <a16:creationId xmlns:a16="http://schemas.microsoft.com/office/drawing/2014/main" id="{49EAD533-E6D7-AB48-9710-264336277D1D}"/>
              </a:ext>
            </a:extLst>
          </p:cNvPr>
          <p:cNvPicPr>
            <a:picLocks noChangeAspect="1"/>
          </p:cNvPicPr>
          <p:nvPr/>
        </p:nvPicPr>
        <p:blipFill rotWithShape="1">
          <a:blip r:embed="rId3">
            <a:extLst>
              <a:ext uri="{28A0092B-C50C-407E-A947-70E740481C1C}">
                <a14:useLocalDpi xmlns:a14="http://schemas.microsoft.com/office/drawing/2010/main" val="0"/>
              </a:ext>
            </a:extLst>
          </a:blip>
          <a:srcRect t="12330" b="11501"/>
          <a:stretch/>
        </p:blipFill>
        <p:spPr>
          <a:xfrm>
            <a:off x="10681854" y="145913"/>
            <a:ext cx="1315453" cy="1548170"/>
          </a:xfrm>
          <a:prstGeom prst="rect">
            <a:avLst/>
          </a:prstGeom>
        </p:spPr>
      </p:pic>
      <p:pic>
        <p:nvPicPr>
          <p:cNvPr id="11" name="Picture 10">
            <a:extLst>
              <a:ext uri="{FF2B5EF4-FFF2-40B4-BE49-F238E27FC236}">
                <a16:creationId xmlns:a16="http://schemas.microsoft.com/office/drawing/2014/main" id="{36DFF6F9-A311-1C4C-A0E6-DF07FB1491C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3530" y="6495749"/>
            <a:ext cx="1004711" cy="419701"/>
          </a:xfrm>
          <a:prstGeom prst="rect">
            <a:avLst/>
          </a:prstGeom>
        </p:spPr>
      </p:pic>
    </p:spTree>
    <p:extLst>
      <p:ext uri="{BB962C8B-B14F-4D97-AF65-F5344CB8AC3E}">
        <p14:creationId xmlns:p14="http://schemas.microsoft.com/office/powerpoint/2010/main" val="3000744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blinds(horizontal)">
                                      <p:cBhvr>
                                        <p:cTn id="14" dur="500"/>
                                        <p:tgtEl>
                                          <p:spTgt spid="26"/>
                                        </p:tgtEl>
                                      </p:cBhvr>
                                    </p:animEffec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5" presetClass="entr" presetSubtype="1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checkerboard(across)">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9"/>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D1589C8-8378-E24C-818B-E1F4410A7050}"/>
              </a:ext>
            </a:extLst>
          </p:cNvPr>
          <p:cNvSpPr/>
          <p:nvPr/>
        </p:nvSpPr>
        <p:spPr>
          <a:xfrm>
            <a:off x="0" y="6553200"/>
            <a:ext cx="12192000" cy="304800"/>
          </a:xfrm>
          <a:prstGeom prst="rect">
            <a:avLst/>
          </a:prstGeom>
          <a:solidFill>
            <a:srgbClr val="4897BE"/>
          </a:solidFill>
          <a:ln>
            <a:solidFill>
              <a:srgbClr val="4897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dirty="0">
                <a:solidFill>
                  <a:schemeClr val="tx1"/>
                </a:solidFill>
              </a:rPr>
              <a:t>Founder</a:t>
            </a:r>
            <a:r>
              <a:rPr lang="en-US" sz="1600" i="1" dirty="0">
                <a:solidFill>
                  <a:schemeClr val="tx1"/>
                </a:solidFill>
              </a:rPr>
              <a:t>: </a:t>
            </a:r>
            <a:r>
              <a:rPr lang="en-IN" sz="1600" i="1" dirty="0">
                <a:solidFill>
                  <a:schemeClr val="tx1"/>
                </a:solidFill>
              </a:rPr>
              <a:t>William Edmund Hick and Ray Hyman</a:t>
            </a:r>
            <a:r>
              <a:rPr lang="en-US" sz="1600" i="1" dirty="0">
                <a:solidFill>
                  <a:schemeClr val="tx1"/>
                </a:solidFill>
              </a:rPr>
              <a:t>; </a:t>
            </a:r>
            <a:r>
              <a:rPr lang="en-US" sz="1600" b="1" dirty="0">
                <a:solidFill>
                  <a:schemeClr val="tx1"/>
                </a:solidFill>
              </a:rPr>
              <a:t>Year</a:t>
            </a:r>
            <a:r>
              <a:rPr lang="en-US" sz="1600" i="1" dirty="0">
                <a:solidFill>
                  <a:schemeClr val="tx1"/>
                </a:solidFill>
              </a:rPr>
              <a:t>: 1952; </a:t>
            </a:r>
            <a:r>
              <a:rPr lang="en-US" sz="1600" b="1" dirty="0">
                <a:solidFill>
                  <a:schemeClr val="tx1"/>
                </a:solidFill>
              </a:rPr>
              <a:t>Law Type</a:t>
            </a:r>
            <a:r>
              <a:rPr lang="en-US" sz="1600" i="1" dirty="0">
                <a:solidFill>
                  <a:schemeClr val="tx1"/>
                </a:solidFill>
              </a:rPr>
              <a:t>: </a:t>
            </a:r>
            <a:r>
              <a:rPr lang="en-IN" sz="1600" i="1" dirty="0">
                <a:solidFill>
                  <a:schemeClr val="tx1"/>
                </a:solidFill>
              </a:rPr>
              <a:t>Heuristic</a:t>
            </a:r>
            <a:endParaRPr lang="en-US" sz="1600" i="1" dirty="0">
              <a:solidFill>
                <a:schemeClr val="tx1"/>
              </a:solidFill>
            </a:endParaRPr>
          </a:p>
        </p:txBody>
      </p:sp>
      <p:sp>
        <p:nvSpPr>
          <p:cNvPr id="4" name="TextBox 3">
            <a:extLst>
              <a:ext uri="{FF2B5EF4-FFF2-40B4-BE49-F238E27FC236}">
                <a16:creationId xmlns:a16="http://schemas.microsoft.com/office/drawing/2014/main" id="{9526C62E-1295-144E-A8AB-03BC361B5951}"/>
              </a:ext>
            </a:extLst>
          </p:cNvPr>
          <p:cNvSpPr txBox="1"/>
          <p:nvPr/>
        </p:nvSpPr>
        <p:spPr>
          <a:xfrm>
            <a:off x="240748" y="755660"/>
            <a:ext cx="8313528" cy="646331"/>
          </a:xfrm>
          <a:prstGeom prst="rect">
            <a:avLst/>
          </a:prstGeom>
          <a:noFill/>
        </p:spPr>
        <p:txBody>
          <a:bodyPr wrap="square" rtlCol="0">
            <a:spAutoFit/>
          </a:bodyPr>
          <a:lstStyle/>
          <a:p>
            <a:r>
              <a:rPr lang="en-IN" dirty="0">
                <a:latin typeface="Roboto Medium" panose="02000000000000000000" pitchFamily="2" charset="0"/>
                <a:ea typeface="Roboto Medium" panose="02000000000000000000" pitchFamily="2" charset="0"/>
              </a:rPr>
              <a:t>The time it takes to make a decision increases with the number and complexity of choices.</a:t>
            </a:r>
            <a:endParaRPr lang="en-US" dirty="0">
              <a:solidFill>
                <a:schemeClr val="tx1">
                  <a:lumMod val="95000"/>
                </a:schemeClr>
              </a:solidFill>
              <a:latin typeface="Roboto Medium" panose="02000000000000000000" pitchFamily="2" charset="0"/>
              <a:ea typeface="Roboto Medium" panose="02000000000000000000" pitchFamily="2" charset="0"/>
            </a:endParaRPr>
          </a:p>
        </p:txBody>
      </p:sp>
      <p:grpSp>
        <p:nvGrpSpPr>
          <p:cNvPr id="6" name="Group 5">
            <a:extLst>
              <a:ext uri="{FF2B5EF4-FFF2-40B4-BE49-F238E27FC236}">
                <a16:creationId xmlns:a16="http://schemas.microsoft.com/office/drawing/2014/main" id="{034B4366-6B4D-6248-BF49-E570A59B7E04}"/>
              </a:ext>
            </a:extLst>
          </p:cNvPr>
          <p:cNvGrpSpPr/>
          <p:nvPr/>
        </p:nvGrpSpPr>
        <p:grpSpPr>
          <a:xfrm>
            <a:off x="8622227" y="2207957"/>
            <a:ext cx="3569773" cy="304800"/>
            <a:chOff x="8622227" y="1928786"/>
            <a:chExt cx="3569773" cy="304800"/>
          </a:xfrm>
          <a:solidFill>
            <a:srgbClr val="4897BE"/>
          </a:solidFill>
        </p:grpSpPr>
        <p:sp>
          <p:nvSpPr>
            <p:cNvPr id="7" name="Rectangle 6">
              <a:extLst>
                <a:ext uri="{FF2B5EF4-FFF2-40B4-BE49-F238E27FC236}">
                  <a16:creationId xmlns:a16="http://schemas.microsoft.com/office/drawing/2014/main" id="{BE7038DC-908A-5440-9107-357F56D24BF7}"/>
                </a:ext>
              </a:extLst>
            </p:cNvPr>
            <p:cNvSpPr/>
            <p:nvPr/>
          </p:nvSpPr>
          <p:spPr>
            <a:xfrm>
              <a:off x="8905335" y="1928786"/>
              <a:ext cx="3286665" cy="304800"/>
            </a:xfrm>
            <a:prstGeom prst="rect">
              <a:avLst/>
            </a:prstGeom>
            <a:grpFill/>
            <a:ln>
              <a:solidFill>
                <a:srgbClr val="4897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dirty="0">
                  <a:solidFill>
                    <a:schemeClr val="tx1"/>
                  </a:solidFill>
                </a:rPr>
                <a:t>TAKEAWAYS</a:t>
              </a:r>
              <a:endParaRPr lang="en-US" sz="1600" i="1" dirty="0">
                <a:solidFill>
                  <a:schemeClr val="tx1"/>
                </a:solidFill>
              </a:endParaRPr>
            </a:p>
          </p:txBody>
        </p:sp>
        <p:sp>
          <p:nvSpPr>
            <p:cNvPr id="5" name="Right Triangle 4">
              <a:extLst>
                <a:ext uri="{FF2B5EF4-FFF2-40B4-BE49-F238E27FC236}">
                  <a16:creationId xmlns:a16="http://schemas.microsoft.com/office/drawing/2014/main" id="{364A4CCD-8563-894A-80BB-1FB120F9BF2A}"/>
                </a:ext>
              </a:extLst>
            </p:cNvPr>
            <p:cNvSpPr/>
            <p:nvPr/>
          </p:nvSpPr>
          <p:spPr>
            <a:xfrm rot="16200000">
              <a:off x="8611383" y="1939630"/>
              <a:ext cx="304800" cy="283111"/>
            </a:xfrm>
            <a:prstGeom prst="rtTriangle">
              <a:avLst/>
            </a:prstGeom>
            <a:grpFill/>
            <a:ln>
              <a:solidFill>
                <a:srgbClr val="4897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9610DD07-BD76-1041-BEB1-63CD41788CFA}"/>
              </a:ext>
            </a:extLst>
          </p:cNvPr>
          <p:cNvGrpSpPr/>
          <p:nvPr/>
        </p:nvGrpSpPr>
        <p:grpSpPr>
          <a:xfrm>
            <a:off x="4397512" y="2688704"/>
            <a:ext cx="7599652" cy="410348"/>
            <a:chOff x="4397512" y="2731362"/>
            <a:chExt cx="7599652" cy="410348"/>
          </a:xfrm>
        </p:grpSpPr>
        <p:sp>
          <p:nvSpPr>
            <p:cNvPr id="12" name="TextBox 11">
              <a:extLst>
                <a:ext uri="{FF2B5EF4-FFF2-40B4-BE49-F238E27FC236}">
                  <a16:creationId xmlns:a16="http://schemas.microsoft.com/office/drawing/2014/main" id="{7B0C3030-2E3F-F747-B2E7-371E984FD30F}"/>
                </a:ext>
              </a:extLst>
            </p:cNvPr>
            <p:cNvSpPr txBox="1"/>
            <p:nvPr/>
          </p:nvSpPr>
          <p:spPr>
            <a:xfrm>
              <a:off x="4805770" y="2753812"/>
              <a:ext cx="7191394" cy="369332"/>
            </a:xfrm>
            <a:prstGeom prst="rect">
              <a:avLst/>
            </a:prstGeom>
            <a:noFill/>
          </p:spPr>
          <p:txBody>
            <a:bodyPr wrap="square" rtlCol="0">
              <a:spAutoFit/>
            </a:bodyPr>
            <a:lstStyle/>
            <a:p>
              <a:r>
                <a:rPr lang="en-IN" dirty="0"/>
                <a:t>Minimize choices when response times are critical to increase decision time.</a:t>
              </a:r>
            </a:p>
          </p:txBody>
        </p:sp>
        <p:sp>
          <p:nvSpPr>
            <p:cNvPr id="8" name="Oval 7">
              <a:extLst>
                <a:ext uri="{FF2B5EF4-FFF2-40B4-BE49-F238E27FC236}">
                  <a16:creationId xmlns:a16="http://schemas.microsoft.com/office/drawing/2014/main" id="{AC0EE785-3E93-794C-AE21-E4B231FFA627}"/>
                </a:ext>
              </a:extLst>
            </p:cNvPr>
            <p:cNvSpPr/>
            <p:nvPr/>
          </p:nvSpPr>
          <p:spPr>
            <a:xfrm>
              <a:off x="4397512" y="2731362"/>
              <a:ext cx="410348" cy="410348"/>
            </a:xfrm>
            <a:prstGeom prst="ellipse">
              <a:avLst/>
            </a:prstGeom>
            <a:solidFill>
              <a:srgbClr val="4897BE"/>
            </a:solidFill>
            <a:ln>
              <a:solidFill>
                <a:srgbClr val="4897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lumMod val="50000"/>
                    </a:schemeClr>
                  </a:solidFill>
                </a:rPr>
                <a:t>1</a:t>
              </a:r>
            </a:p>
          </p:txBody>
        </p:sp>
      </p:grpSp>
      <p:grpSp>
        <p:nvGrpSpPr>
          <p:cNvPr id="9" name="Group 8">
            <a:extLst>
              <a:ext uri="{FF2B5EF4-FFF2-40B4-BE49-F238E27FC236}">
                <a16:creationId xmlns:a16="http://schemas.microsoft.com/office/drawing/2014/main" id="{C4C7F4A9-57C6-1748-9403-2A0FE2C709B8}"/>
              </a:ext>
            </a:extLst>
          </p:cNvPr>
          <p:cNvGrpSpPr/>
          <p:nvPr/>
        </p:nvGrpSpPr>
        <p:grpSpPr>
          <a:xfrm>
            <a:off x="4391148" y="3258667"/>
            <a:ext cx="7437437" cy="410348"/>
            <a:chOff x="4391148" y="3301325"/>
            <a:chExt cx="7437437" cy="410348"/>
          </a:xfrm>
        </p:grpSpPr>
        <p:sp>
          <p:nvSpPr>
            <p:cNvPr id="15" name="TextBox 14">
              <a:extLst>
                <a:ext uri="{FF2B5EF4-FFF2-40B4-BE49-F238E27FC236}">
                  <a16:creationId xmlns:a16="http://schemas.microsoft.com/office/drawing/2014/main" id="{4555EA11-E62B-254D-9585-9D3AEEB15B56}"/>
                </a:ext>
              </a:extLst>
            </p:cNvPr>
            <p:cNvSpPr txBox="1"/>
            <p:nvPr/>
          </p:nvSpPr>
          <p:spPr>
            <a:xfrm>
              <a:off x="4807860" y="3317195"/>
              <a:ext cx="7020725" cy="369332"/>
            </a:xfrm>
            <a:prstGeom prst="rect">
              <a:avLst/>
            </a:prstGeom>
            <a:noFill/>
          </p:spPr>
          <p:txBody>
            <a:bodyPr wrap="square" rtlCol="0">
              <a:spAutoFit/>
            </a:bodyPr>
            <a:lstStyle/>
            <a:p>
              <a:r>
                <a:rPr lang="en-IN" dirty="0"/>
                <a:t>Break complex tasks into smaller steps in order to decrease cognitive load.</a:t>
              </a:r>
            </a:p>
          </p:txBody>
        </p:sp>
        <p:sp>
          <p:nvSpPr>
            <p:cNvPr id="23" name="Oval 22">
              <a:extLst>
                <a:ext uri="{FF2B5EF4-FFF2-40B4-BE49-F238E27FC236}">
                  <a16:creationId xmlns:a16="http://schemas.microsoft.com/office/drawing/2014/main" id="{94AD5543-2F98-8849-AC44-8C397127B4E0}"/>
                </a:ext>
              </a:extLst>
            </p:cNvPr>
            <p:cNvSpPr/>
            <p:nvPr/>
          </p:nvSpPr>
          <p:spPr>
            <a:xfrm>
              <a:off x="4391148" y="3301325"/>
              <a:ext cx="410348" cy="410348"/>
            </a:xfrm>
            <a:prstGeom prst="ellipse">
              <a:avLst/>
            </a:prstGeom>
            <a:solidFill>
              <a:srgbClr val="4897BE"/>
            </a:solidFill>
            <a:ln>
              <a:solidFill>
                <a:srgbClr val="4897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lumMod val="50000"/>
                    </a:schemeClr>
                  </a:solidFill>
                </a:rPr>
                <a:t>2</a:t>
              </a:r>
            </a:p>
          </p:txBody>
        </p:sp>
      </p:grpSp>
      <p:grpSp>
        <p:nvGrpSpPr>
          <p:cNvPr id="11" name="Group 10">
            <a:extLst>
              <a:ext uri="{FF2B5EF4-FFF2-40B4-BE49-F238E27FC236}">
                <a16:creationId xmlns:a16="http://schemas.microsoft.com/office/drawing/2014/main" id="{95BCC3CF-F27B-D343-BC2E-D357BC3F8753}"/>
              </a:ext>
            </a:extLst>
          </p:cNvPr>
          <p:cNvGrpSpPr/>
          <p:nvPr/>
        </p:nvGrpSpPr>
        <p:grpSpPr>
          <a:xfrm>
            <a:off x="4397512" y="3820736"/>
            <a:ext cx="6624763" cy="410348"/>
            <a:chOff x="4397512" y="3863394"/>
            <a:chExt cx="6624763" cy="410348"/>
          </a:xfrm>
        </p:grpSpPr>
        <p:sp>
          <p:nvSpPr>
            <p:cNvPr id="18" name="TextBox 17">
              <a:extLst>
                <a:ext uri="{FF2B5EF4-FFF2-40B4-BE49-F238E27FC236}">
                  <a16:creationId xmlns:a16="http://schemas.microsoft.com/office/drawing/2014/main" id="{1E1B74FE-7B6B-0847-AD07-9A99C30D1166}"/>
                </a:ext>
              </a:extLst>
            </p:cNvPr>
            <p:cNvSpPr txBox="1"/>
            <p:nvPr/>
          </p:nvSpPr>
          <p:spPr>
            <a:xfrm>
              <a:off x="4807860" y="3881200"/>
              <a:ext cx="6214415" cy="369332"/>
            </a:xfrm>
            <a:prstGeom prst="rect">
              <a:avLst/>
            </a:prstGeom>
            <a:noFill/>
          </p:spPr>
          <p:txBody>
            <a:bodyPr wrap="square" rtlCol="0">
              <a:spAutoFit/>
            </a:bodyPr>
            <a:lstStyle/>
            <a:p>
              <a:r>
                <a:rPr lang="en-IN" dirty="0"/>
                <a:t>Avoid overwhelming users by highlighting recommended options.</a:t>
              </a:r>
            </a:p>
          </p:txBody>
        </p:sp>
        <p:sp>
          <p:nvSpPr>
            <p:cNvPr id="25" name="Oval 24">
              <a:extLst>
                <a:ext uri="{FF2B5EF4-FFF2-40B4-BE49-F238E27FC236}">
                  <a16:creationId xmlns:a16="http://schemas.microsoft.com/office/drawing/2014/main" id="{B576BC67-6F95-BC40-945E-275EFF7F127C}"/>
                </a:ext>
              </a:extLst>
            </p:cNvPr>
            <p:cNvSpPr/>
            <p:nvPr/>
          </p:nvSpPr>
          <p:spPr>
            <a:xfrm>
              <a:off x="4397512" y="3863394"/>
              <a:ext cx="410348" cy="410348"/>
            </a:xfrm>
            <a:prstGeom prst="ellipse">
              <a:avLst/>
            </a:prstGeom>
            <a:solidFill>
              <a:srgbClr val="4897BE"/>
            </a:solidFill>
            <a:ln>
              <a:solidFill>
                <a:srgbClr val="4897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lumMod val="50000"/>
                    </a:schemeClr>
                  </a:solidFill>
                </a:rPr>
                <a:t>3</a:t>
              </a:r>
            </a:p>
          </p:txBody>
        </p:sp>
      </p:grpSp>
      <p:grpSp>
        <p:nvGrpSpPr>
          <p:cNvPr id="38" name="Group 37">
            <a:extLst>
              <a:ext uri="{FF2B5EF4-FFF2-40B4-BE49-F238E27FC236}">
                <a16:creationId xmlns:a16="http://schemas.microsoft.com/office/drawing/2014/main" id="{7999412E-2A93-A34B-850B-3A7DD0E76114}"/>
              </a:ext>
            </a:extLst>
          </p:cNvPr>
          <p:cNvGrpSpPr/>
          <p:nvPr/>
        </p:nvGrpSpPr>
        <p:grpSpPr>
          <a:xfrm>
            <a:off x="0" y="5238988"/>
            <a:ext cx="3576804" cy="304801"/>
            <a:chOff x="0" y="4981081"/>
            <a:chExt cx="3576804" cy="304801"/>
          </a:xfrm>
        </p:grpSpPr>
        <p:sp>
          <p:nvSpPr>
            <p:cNvPr id="28" name="Rectangle 27">
              <a:extLst>
                <a:ext uri="{FF2B5EF4-FFF2-40B4-BE49-F238E27FC236}">
                  <a16:creationId xmlns:a16="http://schemas.microsoft.com/office/drawing/2014/main" id="{B9BDF9D3-D774-3D43-A11A-F05C521E1F49}"/>
                </a:ext>
              </a:extLst>
            </p:cNvPr>
            <p:cNvSpPr/>
            <p:nvPr/>
          </p:nvSpPr>
          <p:spPr>
            <a:xfrm>
              <a:off x="0" y="4981081"/>
              <a:ext cx="3286665" cy="304800"/>
            </a:xfrm>
            <a:prstGeom prst="rect">
              <a:avLst/>
            </a:prstGeom>
            <a:solidFill>
              <a:srgbClr val="4897BE"/>
            </a:solidFill>
            <a:ln>
              <a:solidFill>
                <a:srgbClr val="4897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EXAMPLES</a:t>
              </a:r>
              <a:endParaRPr lang="en-US" sz="1600" i="1" dirty="0">
                <a:solidFill>
                  <a:schemeClr val="tx1"/>
                </a:solidFill>
              </a:endParaRPr>
            </a:p>
          </p:txBody>
        </p:sp>
        <p:sp>
          <p:nvSpPr>
            <p:cNvPr id="29" name="Right Triangle 28">
              <a:extLst>
                <a:ext uri="{FF2B5EF4-FFF2-40B4-BE49-F238E27FC236}">
                  <a16:creationId xmlns:a16="http://schemas.microsoft.com/office/drawing/2014/main" id="{BD47EB04-DFC1-CD43-9150-DA6DF7C8C310}"/>
                </a:ext>
              </a:extLst>
            </p:cNvPr>
            <p:cNvSpPr/>
            <p:nvPr/>
          </p:nvSpPr>
          <p:spPr>
            <a:xfrm>
              <a:off x="3286665" y="4981081"/>
              <a:ext cx="290139" cy="304801"/>
            </a:xfrm>
            <a:prstGeom prst="rtTriangle">
              <a:avLst/>
            </a:prstGeom>
            <a:solidFill>
              <a:srgbClr val="4897BE"/>
            </a:solidFill>
            <a:ln>
              <a:solidFill>
                <a:srgbClr val="4897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022AF51D-BCDC-0548-8179-F718114F5392}"/>
              </a:ext>
            </a:extLst>
          </p:cNvPr>
          <p:cNvGrpSpPr/>
          <p:nvPr/>
        </p:nvGrpSpPr>
        <p:grpSpPr>
          <a:xfrm>
            <a:off x="63530" y="5673275"/>
            <a:ext cx="2024667" cy="417507"/>
            <a:chOff x="63530" y="5415368"/>
            <a:chExt cx="2024667" cy="417507"/>
          </a:xfrm>
        </p:grpSpPr>
        <p:sp>
          <p:nvSpPr>
            <p:cNvPr id="30" name="Oval 29">
              <a:extLst>
                <a:ext uri="{FF2B5EF4-FFF2-40B4-BE49-F238E27FC236}">
                  <a16:creationId xmlns:a16="http://schemas.microsoft.com/office/drawing/2014/main" id="{389256A7-EBA3-4744-A293-6D809D7BDBA6}"/>
                </a:ext>
              </a:extLst>
            </p:cNvPr>
            <p:cNvSpPr/>
            <p:nvPr/>
          </p:nvSpPr>
          <p:spPr>
            <a:xfrm>
              <a:off x="63530" y="5415368"/>
              <a:ext cx="410348" cy="410348"/>
            </a:xfrm>
            <a:prstGeom prst="ellipse">
              <a:avLst/>
            </a:prstGeom>
            <a:solidFill>
              <a:srgbClr val="4897BE"/>
            </a:solidFill>
            <a:ln>
              <a:solidFill>
                <a:srgbClr val="4897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lumMod val="50000"/>
                    </a:schemeClr>
                  </a:solidFill>
                </a:rPr>
                <a:t>1</a:t>
              </a:r>
            </a:p>
          </p:txBody>
        </p:sp>
        <p:sp>
          <p:nvSpPr>
            <p:cNvPr id="31" name="TextBox 30">
              <a:extLst>
                <a:ext uri="{FF2B5EF4-FFF2-40B4-BE49-F238E27FC236}">
                  <a16:creationId xmlns:a16="http://schemas.microsoft.com/office/drawing/2014/main" id="{76FFE24F-0D3F-EB48-9AC7-5F3A652D9350}"/>
                </a:ext>
              </a:extLst>
            </p:cNvPr>
            <p:cNvSpPr txBox="1"/>
            <p:nvPr/>
          </p:nvSpPr>
          <p:spPr>
            <a:xfrm>
              <a:off x="501806" y="5463543"/>
              <a:ext cx="1586391" cy="369332"/>
            </a:xfrm>
            <a:prstGeom prst="rect">
              <a:avLst/>
            </a:prstGeom>
            <a:noFill/>
          </p:spPr>
          <p:txBody>
            <a:bodyPr wrap="square" rtlCol="0">
              <a:spAutoFit/>
            </a:bodyPr>
            <a:lstStyle/>
            <a:p>
              <a:r>
                <a:rPr lang="en-IN" dirty="0"/>
                <a:t>SLACKBOT</a:t>
              </a:r>
            </a:p>
          </p:txBody>
        </p:sp>
      </p:grpSp>
      <p:grpSp>
        <p:nvGrpSpPr>
          <p:cNvPr id="40" name="Group 39">
            <a:extLst>
              <a:ext uri="{FF2B5EF4-FFF2-40B4-BE49-F238E27FC236}">
                <a16:creationId xmlns:a16="http://schemas.microsoft.com/office/drawing/2014/main" id="{FDDE3930-3C35-A74D-BC85-889F0EEFBC64}"/>
              </a:ext>
            </a:extLst>
          </p:cNvPr>
          <p:cNvGrpSpPr/>
          <p:nvPr/>
        </p:nvGrpSpPr>
        <p:grpSpPr>
          <a:xfrm>
            <a:off x="2314977" y="5701990"/>
            <a:ext cx="1682141" cy="410348"/>
            <a:chOff x="2314977" y="5444083"/>
            <a:chExt cx="1682141" cy="410348"/>
          </a:xfrm>
        </p:grpSpPr>
        <p:sp>
          <p:nvSpPr>
            <p:cNvPr id="32" name="Oval 31">
              <a:extLst>
                <a:ext uri="{FF2B5EF4-FFF2-40B4-BE49-F238E27FC236}">
                  <a16:creationId xmlns:a16="http://schemas.microsoft.com/office/drawing/2014/main" id="{55E0B417-83D9-8346-9BFB-D1A65FD5550D}"/>
                </a:ext>
              </a:extLst>
            </p:cNvPr>
            <p:cNvSpPr/>
            <p:nvPr/>
          </p:nvSpPr>
          <p:spPr>
            <a:xfrm>
              <a:off x="2314977" y="5444083"/>
              <a:ext cx="410348" cy="410348"/>
            </a:xfrm>
            <a:prstGeom prst="ellipse">
              <a:avLst/>
            </a:prstGeom>
            <a:solidFill>
              <a:srgbClr val="4897BE"/>
            </a:solidFill>
            <a:ln>
              <a:solidFill>
                <a:srgbClr val="4897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lumMod val="50000"/>
                    </a:schemeClr>
                  </a:solidFill>
                </a:rPr>
                <a:t>2</a:t>
              </a:r>
            </a:p>
          </p:txBody>
        </p:sp>
        <p:sp>
          <p:nvSpPr>
            <p:cNvPr id="33" name="TextBox 32">
              <a:extLst>
                <a:ext uri="{FF2B5EF4-FFF2-40B4-BE49-F238E27FC236}">
                  <a16:creationId xmlns:a16="http://schemas.microsoft.com/office/drawing/2014/main" id="{65043D15-AA4D-0943-99DD-1F737C52E08C}"/>
                </a:ext>
              </a:extLst>
            </p:cNvPr>
            <p:cNvSpPr txBox="1"/>
            <p:nvPr/>
          </p:nvSpPr>
          <p:spPr>
            <a:xfrm>
              <a:off x="2767209" y="5463543"/>
              <a:ext cx="1229909" cy="369332"/>
            </a:xfrm>
            <a:prstGeom prst="rect">
              <a:avLst/>
            </a:prstGeom>
            <a:noFill/>
          </p:spPr>
          <p:txBody>
            <a:bodyPr wrap="square" rtlCol="0">
              <a:spAutoFit/>
            </a:bodyPr>
            <a:lstStyle/>
            <a:p>
              <a:r>
                <a:rPr lang="en-IN" dirty="0"/>
                <a:t>GOOGLE</a:t>
              </a:r>
            </a:p>
          </p:txBody>
        </p:sp>
      </p:grpSp>
      <p:grpSp>
        <p:nvGrpSpPr>
          <p:cNvPr id="41" name="Group 40">
            <a:extLst>
              <a:ext uri="{FF2B5EF4-FFF2-40B4-BE49-F238E27FC236}">
                <a16:creationId xmlns:a16="http://schemas.microsoft.com/office/drawing/2014/main" id="{9623B051-A4B7-5D45-B256-8B142AD439A3}"/>
              </a:ext>
            </a:extLst>
          </p:cNvPr>
          <p:cNvGrpSpPr/>
          <p:nvPr/>
        </p:nvGrpSpPr>
        <p:grpSpPr>
          <a:xfrm>
            <a:off x="240748" y="20034"/>
            <a:ext cx="6883094" cy="868612"/>
            <a:chOff x="334483" y="20034"/>
            <a:chExt cx="6883094" cy="868612"/>
          </a:xfrm>
        </p:grpSpPr>
        <p:sp>
          <p:nvSpPr>
            <p:cNvPr id="3" name="TextBox 2">
              <a:extLst>
                <a:ext uri="{FF2B5EF4-FFF2-40B4-BE49-F238E27FC236}">
                  <a16:creationId xmlns:a16="http://schemas.microsoft.com/office/drawing/2014/main" id="{01ACDB7F-151D-674B-9A70-8AD7F2E5098D}"/>
                </a:ext>
              </a:extLst>
            </p:cNvPr>
            <p:cNvSpPr txBox="1"/>
            <p:nvPr/>
          </p:nvSpPr>
          <p:spPr>
            <a:xfrm>
              <a:off x="1388737" y="26872"/>
              <a:ext cx="5828840" cy="861774"/>
            </a:xfrm>
            <a:prstGeom prst="rect">
              <a:avLst/>
            </a:prstGeom>
            <a:noFill/>
          </p:spPr>
          <p:txBody>
            <a:bodyPr wrap="square" rtlCol="0">
              <a:spAutoFit/>
            </a:bodyPr>
            <a:lstStyle/>
            <a:p>
              <a:r>
                <a:rPr lang="en-US" sz="5000" dirty="0">
                  <a:solidFill>
                    <a:srgbClr val="4897BE"/>
                  </a:solidFill>
                </a:rPr>
                <a:t>Hick’s Law</a:t>
              </a:r>
            </a:p>
          </p:txBody>
        </p:sp>
        <p:sp>
          <p:nvSpPr>
            <p:cNvPr id="34" name="TextBox 33">
              <a:extLst>
                <a:ext uri="{FF2B5EF4-FFF2-40B4-BE49-F238E27FC236}">
                  <a16:creationId xmlns:a16="http://schemas.microsoft.com/office/drawing/2014/main" id="{B3F14421-BE96-DB4D-8212-F6F9D17973EF}"/>
                </a:ext>
              </a:extLst>
            </p:cNvPr>
            <p:cNvSpPr txBox="1"/>
            <p:nvPr/>
          </p:nvSpPr>
          <p:spPr>
            <a:xfrm>
              <a:off x="334483" y="20034"/>
              <a:ext cx="668773" cy="861774"/>
            </a:xfrm>
            <a:prstGeom prst="rect">
              <a:avLst/>
            </a:prstGeom>
            <a:noFill/>
          </p:spPr>
          <p:txBody>
            <a:bodyPr wrap="none" rtlCol="0">
              <a:spAutoFit/>
            </a:bodyPr>
            <a:lstStyle/>
            <a:p>
              <a:r>
                <a:rPr lang="en-US" sz="5000" dirty="0"/>
                <a:t>2.</a:t>
              </a:r>
            </a:p>
          </p:txBody>
        </p:sp>
      </p:grpSp>
      <p:grpSp>
        <p:nvGrpSpPr>
          <p:cNvPr id="13" name="Group 12">
            <a:extLst>
              <a:ext uri="{FF2B5EF4-FFF2-40B4-BE49-F238E27FC236}">
                <a16:creationId xmlns:a16="http://schemas.microsoft.com/office/drawing/2014/main" id="{C2A89D06-701A-3543-8C38-314EFFEA393A}"/>
              </a:ext>
            </a:extLst>
          </p:cNvPr>
          <p:cNvGrpSpPr/>
          <p:nvPr/>
        </p:nvGrpSpPr>
        <p:grpSpPr>
          <a:xfrm>
            <a:off x="4397512" y="4384855"/>
            <a:ext cx="6935580" cy="410348"/>
            <a:chOff x="4397512" y="4427513"/>
            <a:chExt cx="6935580" cy="410348"/>
          </a:xfrm>
        </p:grpSpPr>
        <p:sp>
          <p:nvSpPr>
            <p:cNvPr id="43" name="TextBox 42">
              <a:extLst>
                <a:ext uri="{FF2B5EF4-FFF2-40B4-BE49-F238E27FC236}">
                  <a16:creationId xmlns:a16="http://schemas.microsoft.com/office/drawing/2014/main" id="{5E35987A-4036-3540-8FBE-E8C0D7E92BB0}"/>
                </a:ext>
              </a:extLst>
            </p:cNvPr>
            <p:cNvSpPr txBox="1"/>
            <p:nvPr/>
          </p:nvSpPr>
          <p:spPr>
            <a:xfrm>
              <a:off x="4801496" y="4448021"/>
              <a:ext cx="6531596" cy="369332"/>
            </a:xfrm>
            <a:prstGeom prst="rect">
              <a:avLst/>
            </a:prstGeom>
            <a:noFill/>
          </p:spPr>
          <p:txBody>
            <a:bodyPr wrap="square" rtlCol="0">
              <a:spAutoFit/>
            </a:bodyPr>
            <a:lstStyle/>
            <a:p>
              <a:r>
                <a:rPr lang="en-IN" dirty="0"/>
                <a:t>Use progressive onboarding to minimize cognitive load for new users.</a:t>
              </a:r>
            </a:p>
          </p:txBody>
        </p:sp>
        <p:sp>
          <p:nvSpPr>
            <p:cNvPr id="44" name="Oval 43">
              <a:extLst>
                <a:ext uri="{FF2B5EF4-FFF2-40B4-BE49-F238E27FC236}">
                  <a16:creationId xmlns:a16="http://schemas.microsoft.com/office/drawing/2014/main" id="{7D9188A6-85CD-E24D-A835-239CB7183011}"/>
                </a:ext>
              </a:extLst>
            </p:cNvPr>
            <p:cNvSpPr/>
            <p:nvPr/>
          </p:nvSpPr>
          <p:spPr>
            <a:xfrm>
              <a:off x="4397512" y="4427513"/>
              <a:ext cx="410348" cy="410348"/>
            </a:xfrm>
            <a:prstGeom prst="ellipse">
              <a:avLst/>
            </a:prstGeom>
            <a:solidFill>
              <a:srgbClr val="4897BE"/>
            </a:solidFill>
            <a:ln>
              <a:solidFill>
                <a:srgbClr val="4897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lumMod val="50000"/>
                    </a:schemeClr>
                  </a:solidFill>
                </a:rPr>
                <a:t>4</a:t>
              </a:r>
            </a:p>
          </p:txBody>
        </p:sp>
      </p:grpSp>
      <p:grpSp>
        <p:nvGrpSpPr>
          <p:cNvPr id="14" name="Group 13">
            <a:extLst>
              <a:ext uri="{FF2B5EF4-FFF2-40B4-BE49-F238E27FC236}">
                <a16:creationId xmlns:a16="http://schemas.microsoft.com/office/drawing/2014/main" id="{BC331000-6F06-DB4F-8F4A-48CE83E0C876}"/>
              </a:ext>
            </a:extLst>
          </p:cNvPr>
          <p:cNvGrpSpPr/>
          <p:nvPr/>
        </p:nvGrpSpPr>
        <p:grpSpPr>
          <a:xfrm>
            <a:off x="4391148" y="4957493"/>
            <a:ext cx="5447946" cy="410348"/>
            <a:chOff x="4391148" y="5000151"/>
            <a:chExt cx="5447946" cy="410348"/>
          </a:xfrm>
        </p:grpSpPr>
        <p:sp>
          <p:nvSpPr>
            <p:cNvPr id="47" name="TextBox 46">
              <a:extLst>
                <a:ext uri="{FF2B5EF4-FFF2-40B4-BE49-F238E27FC236}">
                  <a16:creationId xmlns:a16="http://schemas.microsoft.com/office/drawing/2014/main" id="{303875B1-1CE9-1342-B071-3A407D468F58}"/>
                </a:ext>
              </a:extLst>
            </p:cNvPr>
            <p:cNvSpPr txBox="1"/>
            <p:nvPr/>
          </p:nvSpPr>
          <p:spPr>
            <a:xfrm>
              <a:off x="4801496" y="5015101"/>
              <a:ext cx="5037598" cy="369332"/>
            </a:xfrm>
            <a:prstGeom prst="rect">
              <a:avLst/>
            </a:prstGeom>
            <a:noFill/>
          </p:spPr>
          <p:txBody>
            <a:bodyPr wrap="square" rtlCol="0">
              <a:spAutoFit/>
            </a:bodyPr>
            <a:lstStyle/>
            <a:p>
              <a:r>
                <a:rPr lang="en-IN" dirty="0"/>
                <a:t>Be careful not to simplify to the point of abstraction.</a:t>
              </a:r>
            </a:p>
          </p:txBody>
        </p:sp>
        <p:sp>
          <p:nvSpPr>
            <p:cNvPr id="49" name="Oval 48">
              <a:extLst>
                <a:ext uri="{FF2B5EF4-FFF2-40B4-BE49-F238E27FC236}">
                  <a16:creationId xmlns:a16="http://schemas.microsoft.com/office/drawing/2014/main" id="{682DFFA8-C9A0-284F-BFFC-113C872B72AC}"/>
                </a:ext>
              </a:extLst>
            </p:cNvPr>
            <p:cNvSpPr/>
            <p:nvPr/>
          </p:nvSpPr>
          <p:spPr>
            <a:xfrm>
              <a:off x="4391148" y="5000151"/>
              <a:ext cx="410348" cy="410348"/>
            </a:xfrm>
            <a:prstGeom prst="ellipse">
              <a:avLst/>
            </a:prstGeom>
            <a:solidFill>
              <a:srgbClr val="4897BE"/>
            </a:solidFill>
            <a:ln>
              <a:solidFill>
                <a:srgbClr val="4897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lumMod val="50000"/>
                    </a:schemeClr>
                  </a:solidFill>
                </a:rPr>
                <a:t>5</a:t>
              </a:r>
            </a:p>
          </p:txBody>
        </p:sp>
      </p:grpSp>
      <p:pic>
        <p:nvPicPr>
          <p:cNvPr id="21" name="Picture 20">
            <a:extLst>
              <a:ext uri="{FF2B5EF4-FFF2-40B4-BE49-F238E27FC236}">
                <a16:creationId xmlns:a16="http://schemas.microsoft.com/office/drawing/2014/main" id="{38E218A6-40A2-834A-AD49-E4511B2A47C6}"/>
              </a:ext>
            </a:extLst>
          </p:cNvPr>
          <p:cNvPicPr>
            <a:picLocks noChangeAspect="1"/>
          </p:cNvPicPr>
          <p:nvPr/>
        </p:nvPicPr>
        <p:blipFill rotWithShape="1">
          <a:blip r:embed="rId2">
            <a:extLst>
              <a:ext uri="{28A0092B-C50C-407E-A947-70E740481C1C}">
                <a14:useLocalDpi xmlns:a14="http://schemas.microsoft.com/office/drawing/2010/main" val="0"/>
              </a:ext>
            </a:extLst>
          </a:blip>
          <a:srcRect l="6877" t="18373" r="43748" b="22574"/>
          <a:stretch/>
        </p:blipFill>
        <p:spPr>
          <a:xfrm>
            <a:off x="-140384" y="1139015"/>
            <a:ext cx="4531532" cy="3742414"/>
          </a:xfrm>
          <a:prstGeom prst="rect">
            <a:avLst/>
          </a:prstGeom>
        </p:spPr>
      </p:pic>
      <p:pic>
        <p:nvPicPr>
          <p:cNvPr id="51" name="Picture 50">
            <a:extLst>
              <a:ext uri="{FF2B5EF4-FFF2-40B4-BE49-F238E27FC236}">
                <a16:creationId xmlns:a16="http://schemas.microsoft.com/office/drawing/2014/main" id="{1AE46957-3D68-FB47-9888-7D5D1975CB62}"/>
              </a:ext>
            </a:extLst>
          </p:cNvPr>
          <p:cNvPicPr>
            <a:picLocks noChangeAspect="1"/>
          </p:cNvPicPr>
          <p:nvPr/>
        </p:nvPicPr>
        <p:blipFill rotWithShape="1">
          <a:blip r:embed="rId3">
            <a:extLst>
              <a:ext uri="{28A0092B-C50C-407E-A947-70E740481C1C}">
                <a14:useLocalDpi xmlns:a14="http://schemas.microsoft.com/office/drawing/2010/main" val="0"/>
              </a:ext>
            </a:extLst>
          </a:blip>
          <a:srcRect t="12330" b="11501"/>
          <a:stretch/>
        </p:blipFill>
        <p:spPr>
          <a:xfrm>
            <a:off x="10681856" y="145913"/>
            <a:ext cx="1315308" cy="1548000"/>
          </a:xfrm>
          <a:prstGeom prst="rect">
            <a:avLst/>
          </a:prstGeom>
        </p:spPr>
      </p:pic>
      <p:pic>
        <p:nvPicPr>
          <p:cNvPr id="52" name="Picture 51">
            <a:extLst>
              <a:ext uri="{FF2B5EF4-FFF2-40B4-BE49-F238E27FC236}">
                <a16:creationId xmlns:a16="http://schemas.microsoft.com/office/drawing/2014/main" id="{20DF3521-4331-CF48-94AB-B87F63149E3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3530" y="6495749"/>
            <a:ext cx="1004711" cy="419701"/>
          </a:xfrm>
          <a:prstGeom prst="rect">
            <a:avLst/>
          </a:prstGeom>
        </p:spPr>
      </p:pic>
      <p:sp>
        <p:nvSpPr>
          <p:cNvPr id="50" name="Frame 49">
            <a:extLst>
              <a:ext uri="{FF2B5EF4-FFF2-40B4-BE49-F238E27FC236}">
                <a16:creationId xmlns:a16="http://schemas.microsoft.com/office/drawing/2014/main" id="{5E10BB0D-A944-7648-AF25-0BF412AC9065}"/>
              </a:ext>
            </a:extLst>
          </p:cNvPr>
          <p:cNvSpPr/>
          <p:nvPr/>
        </p:nvSpPr>
        <p:spPr>
          <a:xfrm>
            <a:off x="4224270" y="2512757"/>
            <a:ext cx="8007487" cy="3031031"/>
          </a:xfrm>
          <a:prstGeom prst="frame">
            <a:avLst>
              <a:gd name="adj1" fmla="val 0"/>
            </a:avLst>
          </a:prstGeom>
          <a:solidFill>
            <a:srgbClr val="CFBB27"/>
          </a:solidFill>
          <a:ln w="12700">
            <a:solidFill>
              <a:srgbClr val="4897BE"/>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260300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50"/>
                                        </p:tgtEl>
                                        <p:attrNameLst>
                                          <p:attrName>style.visibility</p:attrName>
                                        </p:attrNameLst>
                                      </p:cBhvr>
                                      <p:to>
                                        <p:strVal val="visible"/>
                                      </p:to>
                                    </p:set>
                                    <p:animEffect transition="in" filter="blinds(horizontal)">
                                      <p:cBhvr>
                                        <p:cTn id="14" dur="500"/>
                                        <p:tgtEl>
                                          <p:spTgt spid="50"/>
                                        </p:tgtEl>
                                      </p:cBhvr>
                                    </p:animEffec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5" presetClass="entr" presetSubtype="1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checkerboard(across)">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blinds(horizontal)">
                                      <p:cBhvr>
                                        <p:cTn id="40" dur="500"/>
                                        <p:tgtEl>
                                          <p:spTgt spid="38"/>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D1589C8-8378-E24C-818B-E1F4410A7050}"/>
              </a:ext>
            </a:extLst>
          </p:cNvPr>
          <p:cNvSpPr/>
          <p:nvPr/>
        </p:nvSpPr>
        <p:spPr>
          <a:xfrm>
            <a:off x="0" y="6553200"/>
            <a:ext cx="12192000" cy="304800"/>
          </a:xfrm>
          <a:prstGeom prst="rect">
            <a:avLst/>
          </a:prstGeom>
          <a:solidFill>
            <a:srgbClr val="55A952"/>
          </a:solidFill>
          <a:ln>
            <a:solidFill>
              <a:srgbClr val="55A9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dirty="0">
                <a:solidFill>
                  <a:schemeClr val="tx1"/>
                </a:solidFill>
              </a:rPr>
              <a:t>Founder</a:t>
            </a:r>
            <a:r>
              <a:rPr lang="en-US" sz="1600" i="1" dirty="0">
                <a:solidFill>
                  <a:schemeClr val="tx1"/>
                </a:solidFill>
              </a:rPr>
              <a:t>: </a:t>
            </a:r>
            <a:r>
              <a:rPr lang="en-IN" sz="1600" i="1" dirty="0">
                <a:solidFill>
                  <a:schemeClr val="tx1"/>
                </a:solidFill>
              </a:rPr>
              <a:t>Jon Postel</a:t>
            </a:r>
            <a:r>
              <a:rPr lang="en-US" sz="1600" i="1" dirty="0">
                <a:solidFill>
                  <a:schemeClr val="tx1"/>
                </a:solidFill>
              </a:rPr>
              <a:t>; </a:t>
            </a:r>
            <a:r>
              <a:rPr lang="en-US" sz="1600" b="1" dirty="0">
                <a:solidFill>
                  <a:schemeClr val="tx1"/>
                </a:solidFill>
              </a:rPr>
              <a:t>Year</a:t>
            </a:r>
            <a:r>
              <a:rPr lang="en-US" sz="1600" i="1" dirty="0">
                <a:solidFill>
                  <a:schemeClr val="tx1"/>
                </a:solidFill>
              </a:rPr>
              <a:t>: 1981; </a:t>
            </a:r>
            <a:r>
              <a:rPr lang="en-US" sz="1600" b="1" dirty="0">
                <a:solidFill>
                  <a:schemeClr val="tx1"/>
                </a:solidFill>
              </a:rPr>
              <a:t>Law Type</a:t>
            </a:r>
            <a:r>
              <a:rPr lang="en-US" sz="1600" i="1" dirty="0">
                <a:solidFill>
                  <a:schemeClr val="tx1"/>
                </a:solidFill>
              </a:rPr>
              <a:t>: </a:t>
            </a:r>
            <a:r>
              <a:rPr lang="en-IN" sz="1600" i="1" dirty="0">
                <a:solidFill>
                  <a:schemeClr val="tx1"/>
                </a:solidFill>
              </a:rPr>
              <a:t>Principle</a:t>
            </a:r>
            <a:endParaRPr lang="en-US" sz="1600" i="1" dirty="0">
              <a:solidFill>
                <a:schemeClr val="tx1"/>
              </a:solidFill>
            </a:endParaRPr>
          </a:p>
        </p:txBody>
      </p:sp>
      <p:sp>
        <p:nvSpPr>
          <p:cNvPr id="4" name="TextBox 3">
            <a:extLst>
              <a:ext uri="{FF2B5EF4-FFF2-40B4-BE49-F238E27FC236}">
                <a16:creationId xmlns:a16="http://schemas.microsoft.com/office/drawing/2014/main" id="{9526C62E-1295-144E-A8AB-03BC361B5951}"/>
              </a:ext>
            </a:extLst>
          </p:cNvPr>
          <p:cNvSpPr txBox="1"/>
          <p:nvPr/>
        </p:nvSpPr>
        <p:spPr>
          <a:xfrm>
            <a:off x="240748" y="811303"/>
            <a:ext cx="8204983" cy="382143"/>
          </a:xfrm>
          <a:prstGeom prst="rect">
            <a:avLst/>
          </a:prstGeom>
          <a:noFill/>
        </p:spPr>
        <p:txBody>
          <a:bodyPr wrap="square" rtlCol="0">
            <a:spAutoFit/>
          </a:bodyPr>
          <a:lstStyle/>
          <a:p>
            <a:r>
              <a:rPr lang="en-IN" dirty="0">
                <a:latin typeface="Roboto Medium" panose="02000000000000000000" pitchFamily="2" charset="0"/>
                <a:ea typeface="Roboto Medium" panose="02000000000000000000" pitchFamily="2" charset="0"/>
              </a:rPr>
              <a:t>Be liberal in what you accept, and conservative in what you do.</a:t>
            </a:r>
            <a:endParaRPr lang="en-US" dirty="0">
              <a:solidFill>
                <a:schemeClr val="tx1">
                  <a:lumMod val="95000"/>
                </a:schemeClr>
              </a:solidFill>
              <a:latin typeface="Roboto Medium" panose="02000000000000000000" pitchFamily="2" charset="0"/>
              <a:ea typeface="Roboto Medium" panose="02000000000000000000" pitchFamily="2" charset="0"/>
            </a:endParaRPr>
          </a:p>
        </p:txBody>
      </p:sp>
      <p:grpSp>
        <p:nvGrpSpPr>
          <p:cNvPr id="38" name="Group 37">
            <a:extLst>
              <a:ext uri="{FF2B5EF4-FFF2-40B4-BE49-F238E27FC236}">
                <a16:creationId xmlns:a16="http://schemas.microsoft.com/office/drawing/2014/main" id="{7999412E-2A93-A34B-850B-3A7DD0E76114}"/>
              </a:ext>
            </a:extLst>
          </p:cNvPr>
          <p:cNvGrpSpPr/>
          <p:nvPr/>
        </p:nvGrpSpPr>
        <p:grpSpPr>
          <a:xfrm>
            <a:off x="0" y="5238988"/>
            <a:ext cx="3576804" cy="304801"/>
            <a:chOff x="0" y="4981081"/>
            <a:chExt cx="3576804" cy="304801"/>
          </a:xfrm>
          <a:solidFill>
            <a:srgbClr val="55A952"/>
          </a:solidFill>
        </p:grpSpPr>
        <p:sp>
          <p:nvSpPr>
            <p:cNvPr id="28" name="Rectangle 27">
              <a:extLst>
                <a:ext uri="{FF2B5EF4-FFF2-40B4-BE49-F238E27FC236}">
                  <a16:creationId xmlns:a16="http://schemas.microsoft.com/office/drawing/2014/main" id="{B9BDF9D3-D774-3D43-A11A-F05C521E1F49}"/>
                </a:ext>
              </a:extLst>
            </p:cNvPr>
            <p:cNvSpPr/>
            <p:nvPr/>
          </p:nvSpPr>
          <p:spPr>
            <a:xfrm>
              <a:off x="0" y="4981081"/>
              <a:ext cx="3286665" cy="304800"/>
            </a:xfrm>
            <a:prstGeom prst="rect">
              <a:avLst/>
            </a:prstGeom>
            <a:grpFill/>
            <a:ln>
              <a:solidFill>
                <a:srgbClr val="55A9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EXAMPLES</a:t>
              </a:r>
              <a:endParaRPr lang="en-US" sz="1600" i="1" dirty="0">
                <a:solidFill>
                  <a:schemeClr val="tx1"/>
                </a:solidFill>
              </a:endParaRPr>
            </a:p>
          </p:txBody>
        </p:sp>
        <p:sp>
          <p:nvSpPr>
            <p:cNvPr id="29" name="Right Triangle 28">
              <a:extLst>
                <a:ext uri="{FF2B5EF4-FFF2-40B4-BE49-F238E27FC236}">
                  <a16:creationId xmlns:a16="http://schemas.microsoft.com/office/drawing/2014/main" id="{BD47EB04-DFC1-CD43-9150-DA6DF7C8C310}"/>
                </a:ext>
              </a:extLst>
            </p:cNvPr>
            <p:cNvSpPr/>
            <p:nvPr/>
          </p:nvSpPr>
          <p:spPr>
            <a:xfrm>
              <a:off x="3286665" y="4981081"/>
              <a:ext cx="290139" cy="304801"/>
            </a:xfrm>
            <a:prstGeom prst="rtTriangle">
              <a:avLst/>
            </a:prstGeom>
            <a:grpFill/>
            <a:ln>
              <a:solidFill>
                <a:srgbClr val="55A9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022AF51D-BCDC-0548-8179-F718114F5392}"/>
              </a:ext>
            </a:extLst>
          </p:cNvPr>
          <p:cNvGrpSpPr/>
          <p:nvPr/>
        </p:nvGrpSpPr>
        <p:grpSpPr>
          <a:xfrm>
            <a:off x="63530" y="5673275"/>
            <a:ext cx="2075358" cy="410348"/>
            <a:chOff x="63530" y="5415368"/>
            <a:chExt cx="2075358" cy="410348"/>
          </a:xfrm>
        </p:grpSpPr>
        <p:sp>
          <p:nvSpPr>
            <p:cNvPr id="30" name="Oval 29">
              <a:extLst>
                <a:ext uri="{FF2B5EF4-FFF2-40B4-BE49-F238E27FC236}">
                  <a16:creationId xmlns:a16="http://schemas.microsoft.com/office/drawing/2014/main" id="{389256A7-EBA3-4744-A293-6D809D7BDBA6}"/>
                </a:ext>
              </a:extLst>
            </p:cNvPr>
            <p:cNvSpPr/>
            <p:nvPr/>
          </p:nvSpPr>
          <p:spPr>
            <a:xfrm>
              <a:off x="63530" y="5415368"/>
              <a:ext cx="410348" cy="410348"/>
            </a:xfrm>
            <a:prstGeom prst="ellipse">
              <a:avLst/>
            </a:prstGeom>
            <a:solidFill>
              <a:srgbClr val="55A952"/>
            </a:solidFill>
            <a:ln>
              <a:solidFill>
                <a:srgbClr val="55A9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lumMod val="50000"/>
                    </a:schemeClr>
                  </a:solidFill>
                </a:rPr>
                <a:t>1</a:t>
              </a:r>
            </a:p>
          </p:txBody>
        </p:sp>
        <p:sp>
          <p:nvSpPr>
            <p:cNvPr id="31" name="TextBox 30">
              <a:extLst>
                <a:ext uri="{FF2B5EF4-FFF2-40B4-BE49-F238E27FC236}">
                  <a16:creationId xmlns:a16="http://schemas.microsoft.com/office/drawing/2014/main" id="{76FFE24F-0D3F-EB48-9AC7-5F3A652D9350}"/>
                </a:ext>
              </a:extLst>
            </p:cNvPr>
            <p:cNvSpPr txBox="1"/>
            <p:nvPr/>
          </p:nvSpPr>
          <p:spPr>
            <a:xfrm>
              <a:off x="552497" y="5435876"/>
              <a:ext cx="1586391" cy="369332"/>
            </a:xfrm>
            <a:prstGeom prst="rect">
              <a:avLst/>
            </a:prstGeom>
            <a:noFill/>
          </p:spPr>
          <p:txBody>
            <a:bodyPr wrap="square" rtlCol="0">
              <a:spAutoFit/>
            </a:bodyPr>
            <a:lstStyle/>
            <a:p>
              <a:r>
                <a:rPr lang="en-IN" dirty="0"/>
                <a:t>APPLE</a:t>
              </a:r>
            </a:p>
          </p:txBody>
        </p:sp>
      </p:grpSp>
      <p:grpSp>
        <p:nvGrpSpPr>
          <p:cNvPr id="41" name="Group 40">
            <a:extLst>
              <a:ext uri="{FF2B5EF4-FFF2-40B4-BE49-F238E27FC236}">
                <a16:creationId xmlns:a16="http://schemas.microsoft.com/office/drawing/2014/main" id="{9623B051-A4B7-5D45-B256-8B142AD439A3}"/>
              </a:ext>
            </a:extLst>
          </p:cNvPr>
          <p:cNvGrpSpPr/>
          <p:nvPr/>
        </p:nvGrpSpPr>
        <p:grpSpPr>
          <a:xfrm>
            <a:off x="240748" y="20034"/>
            <a:ext cx="6883094" cy="868612"/>
            <a:chOff x="334483" y="20034"/>
            <a:chExt cx="6883094" cy="868612"/>
          </a:xfrm>
        </p:grpSpPr>
        <p:sp>
          <p:nvSpPr>
            <p:cNvPr id="3" name="TextBox 2">
              <a:extLst>
                <a:ext uri="{FF2B5EF4-FFF2-40B4-BE49-F238E27FC236}">
                  <a16:creationId xmlns:a16="http://schemas.microsoft.com/office/drawing/2014/main" id="{01ACDB7F-151D-674B-9A70-8AD7F2E5098D}"/>
                </a:ext>
              </a:extLst>
            </p:cNvPr>
            <p:cNvSpPr txBox="1"/>
            <p:nvPr/>
          </p:nvSpPr>
          <p:spPr>
            <a:xfrm>
              <a:off x="1388737" y="26872"/>
              <a:ext cx="5828840" cy="861774"/>
            </a:xfrm>
            <a:prstGeom prst="rect">
              <a:avLst/>
            </a:prstGeom>
            <a:noFill/>
          </p:spPr>
          <p:txBody>
            <a:bodyPr wrap="square" rtlCol="0">
              <a:spAutoFit/>
            </a:bodyPr>
            <a:lstStyle/>
            <a:p>
              <a:r>
                <a:rPr lang="en-US" sz="5000" dirty="0">
                  <a:solidFill>
                    <a:srgbClr val="55A952"/>
                  </a:solidFill>
                </a:rPr>
                <a:t>Postel’s Law</a:t>
              </a:r>
            </a:p>
          </p:txBody>
        </p:sp>
        <p:sp>
          <p:nvSpPr>
            <p:cNvPr id="34" name="TextBox 33">
              <a:extLst>
                <a:ext uri="{FF2B5EF4-FFF2-40B4-BE49-F238E27FC236}">
                  <a16:creationId xmlns:a16="http://schemas.microsoft.com/office/drawing/2014/main" id="{B3F14421-BE96-DB4D-8212-F6F9D17973EF}"/>
                </a:ext>
              </a:extLst>
            </p:cNvPr>
            <p:cNvSpPr txBox="1"/>
            <p:nvPr/>
          </p:nvSpPr>
          <p:spPr>
            <a:xfrm>
              <a:off x="334483" y="20034"/>
              <a:ext cx="668773" cy="861774"/>
            </a:xfrm>
            <a:prstGeom prst="rect">
              <a:avLst/>
            </a:prstGeom>
            <a:noFill/>
          </p:spPr>
          <p:txBody>
            <a:bodyPr wrap="none" rtlCol="0">
              <a:spAutoFit/>
            </a:bodyPr>
            <a:lstStyle/>
            <a:p>
              <a:r>
                <a:rPr lang="en-US" sz="5000" dirty="0"/>
                <a:t>3.</a:t>
              </a:r>
            </a:p>
          </p:txBody>
        </p:sp>
      </p:grpSp>
      <p:grpSp>
        <p:nvGrpSpPr>
          <p:cNvPr id="50" name="Group 49">
            <a:extLst>
              <a:ext uri="{FF2B5EF4-FFF2-40B4-BE49-F238E27FC236}">
                <a16:creationId xmlns:a16="http://schemas.microsoft.com/office/drawing/2014/main" id="{D91475FF-FD3D-A34D-A087-C7CB71DBB367}"/>
              </a:ext>
            </a:extLst>
          </p:cNvPr>
          <p:cNvGrpSpPr/>
          <p:nvPr/>
        </p:nvGrpSpPr>
        <p:grpSpPr>
          <a:xfrm>
            <a:off x="8622227" y="2207957"/>
            <a:ext cx="3569773" cy="304800"/>
            <a:chOff x="8622227" y="1928786"/>
            <a:chExt cx="3569773" cy="304800"/>
          </a:xfrm>
          <a:solidFill>
            <a:srgbClr val="55A952"/>
          </a:solidFill>
        </p:grpSpPr>
        <p:sp>
          <p:nvSpPr>
            <p:cNvPr id="51" name="Rectangle 50">
              <a:extLst>
                <a:ext uri="{FF2B5EF4-FFF2-40B4-BE49-F238E27FC236}">
                  <a16:creationId xmlns:a16="http://schemas.microsoft.com/office/drawing/2014/main" id="{79581CD7-4CE5-4147-9186-C1034CF5F6D3}"/>
                </a:ext>
              </a:extLst>
            </p:cNvPr>
            <p:cNvSpPr/>
            <p:nvPr/>
          </p:nvSpPr>
          <p:spPr>
            <a:xfrm>
              <a:off x="8905335" y="1928786"/>
              <a:ext cx="3286665" cy="304800"/>
            </a:xfrm>
            <a:prstGeom prst="rect">
              <a:avLst/>
            </a:prstGeom>
            <a:grpFill/>
            <a:ln>
              <a:solidFill>
                <a:srgbClr val="55A9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dirty="0">
                  <a:solidFill>
                    <a:schemeClr val="tx1"/>
                  </a:solidFill>
                </a:rPr>
                <a:t>TAKEAWAYS</a:t>
              </a:r>
              <a:endParaRPr lang="en-US" sz="1600" i="1" dirty="0">
                <a:solidFill>
                  <a:schemeClr val="tx1"/>
                </a:solidFill>
              </a:endParaRPr>
            </a:p>
          </p:txBody>
        </p:sp>
        <p:sp>
          <p:nvSpPr>
            <p:cNvPr id="52" name="Right Triangle 51">
              <a:extLst>
                <a:ext uri="{FF2B5EF4-FFF2-40B4-BE49-F238E27FC236}">
                  <a16:creationId xmlns:a16="http://schemas.microsoft.com/office/drawing/2014/main" id="{DB2562AF-33F0-A240-B562-A5AD5CE04C8E}"/>
                </a:ext>
              </a:extLst>
            </p:cNvPr>
            <p:cNvSpPr/>
            <p:nvPr/>
          </p:nvSpPr>
          <p:spPr>
            <a:xfrm rot="16200000">
              <a:off x="8611383" y="1939630"/>
              <a:ext cx="304800" cy="283111"/>
            </a:xfrm>
            <a:prstGeom prst="rtTriangle">
              <a:avLst/>
            </a:prstGeom>
            <a:grpFill/>
            <a:ln>
              <a:solidFill>
                <a:srgbClr val="55A9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C83FB556-CD74-D649-B9DB-BB53D4CF76EF}"/>
              </a:ext>
            </a:extLst>
          </p:cNvPr>
          <p:cNvGrpSpPr/>
          <p:nvPr/>
        </p:nvGrpSpPr>
        <p:grpSpPr>
          <a:xfrm>
            <a:off x="4789025" y="2670555"/>
            <a:ext cx="7138484" cy="646331"/>
            <a:chOff x="4778113" y="2667352"/>
            <a:chExt cx="7138484" cy="646331"/>
          </a:xfrm>
        </p:grpSpPr>
        <p:sp>
          <p:nvSpPr>
            <p:cNvPr id="54" name="TextBox 53">
              <a:extLst>
                <a:ext uri="{FF2B5EF4-FFF2-40B4-BE49-F238E27FC236}">
                  <a16:creationId xmlns:a16="http://schemas.microsoft.com/office/drawing/2014/main" id="{2BCE88A3-4C94-0B40-B0E1-9725DAF1D2E1}"/>
                </a:ext>
              </a:extLst>
            </p:cNvPr>
            <p:cNvSpPr txBox="1"/>
            <p:nvPr/>
          </p:nvSpPr>
          <p:spPr>
            <a:xfrm>
              <a:off x="5356473" y="2667352"/>
              <a:ext cx="6560124" cy="646331"/>
            </a:xfrm>
            <a:prstGeom prst="rect">
              <a:avLst/>
            </a:prstGeom>
            <a:noFill/>
          </p:spPr>
          <p:txBody>
            <a:bodyPr wrap="square" rtlCol="0">
              <a:spAutoFit/>
            </a:bodyPr>
            <a:lstStyle/>
            <a:p>
              <a:r>
                <a:rPr lang="en-IN" dirty="0"/>
                <a:t>Be adopted to, flexible about, and tolerant of any of the various actions the user could take or any input they might provide.</a:t>
              </a:r>
            </a:p>
          </p:txBody>
        </p:sp>
        <p:sp>
          <p:nvSpPr>
            <p:cNvPr id="56" name="Oval 55">
              <a:extLst>
                <a:ext uri="{FF2B5EF4-FFF2-40B4-BE49-F238E27FC236}">
                  <a16:creationId xmlns:a16="http://schemas.microsoft.com/office/drawing/2014/main" id="{03BEB4B8-7AEF-094E-9FED-2B76083C1309}"/>
                </a:ext>
              </a:extLst>
            </p:cNvPr>
            <p:cNvSpPr/>
            <p:nvPr/>
          </p:nvSpPr>
          <p:spPr>
            <a:xfrm>
              <a:off x="4778113" y="2785343"/>
              <a:ext cx="410348" cy="410348"/>
            </a:xfrm>
            <a:prstGeom prst="ellipse">
              <a:avLst/>
            </a:prstGeom>
            <a:solidFill>
              <a:srgbClr val="55A952"/>
            </a:solidFill>
            <a:ln>
              <a:solidFill>
                <a:srgbClr val="55A9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lumMod val="50000"/>
                    </a:schemeClr>
                  </a:solidFill>
                </a:rPr>
                <a:t>1</a:t>
              </a:r>
            </a:p>
          </p:txBody>
        </p:sp>
      </p:grpSp>
      <p:grpSp>
        <p:nvGrpSpPr>
          <p:cNvPr id="5" name="Group 4">
            <a:extLst>
              <a:ext uri="{FF2B5EF4-FFF2-40B4-BE49-F238E27FC236}">
                <a16:creationId xmlns:a16="http://schemas.microsoft.com/office/drawing/2014/main" id="{DD9A4568-321E-BF4D-A29F-C137E7AC6E6E}"/>
              </a:ext>
            </a:extLst>
          </p:cNvPr>
          <p:cNvGrpSpPr/>
          <p:nvPr/>
        </p:nvGrpSpPr>
        <p:grpSpPr>
          <a:xfrm>
            <a:off x="4789025" y="3470373"/>
            <a:ext cx="7207483" cy="646331"/>
            <a:chOff x="4778113" y="3467170"/>
            <a:chExt cx="7207483" cy="646331"/>
          </a:xfrm>
        </p:grpSpPr>
        <p:sp>
          <p:nvSpPr>
            <p:cNvPr id="58" name="TextBox 57">
              <a:extLst>
                <a:ext uri="{FF2B5EF4-FFF2-40B4-BE49-F238E27FC236}">
                  <a16:creationId xmlns:a16="http://schemas.microsoft.com/office/drawing/2014/main" id="{D67F8C85-8DF8-F448-B2F4-DF3A0F4FBC01}"/>
                </a:ext>
              </a:extLst>
            </p:cNvPr>
            <p:cNvSpPr txBox="1"/>
            <p:nvPr/>
          </p:nvSpPr>
          <p:spPr>
            <a:xfrm>
              <a:off x="5356473" y="3467170"/>
              <a:ext cx="6629123" cy="646331"/>
            </a:xfrm>
            <a:prstGeom prst="rect">
              <a:avLst/>
            </a:prstGeom>
            <a:noFill/>
          </p:spPr>
          <p:txBody>
            <a:bodyPr wrap="square" rtlCol="0">
              <a:spAutoFit/>
            </a:bodyPr>
            <a:lstStyle/>
            <a:p>
              <a:r>
                <a:rPr lang="en-IN" dirty="0"/>
                <a:t>Do in advance virtually anything in terms of input, access, and capability while providing a reliable and accessible interface.</a:t>
              </a:r>
            </a:p>
          </p:txBody>
        </p:sp>
        <p:sp>
          <p:nvSpPr>
            <p:cNvPr id="59" name="Oval 58">
              <a:extLst>
                <a:ext uri="{FF2B5EF4-FFF2-40B4-BE49-F238E27FC236}">
                  <a16:creationId xmlns:a16="http://schemas.microsoft.com/office/drawing/2014/main" id="{6927AA61-245B-9D46-9761-ACE760281486}"/>
                </a:ext>
              </a:extLst>
            </p:cNvPr>
            <p:cNvSpPr/>
            <p:nvPr/>
          </p:nvSpPr>
          <p:spPr>
            <a:xfrm>
              <a:off x="4778113" y="3585161"/>
              <a:ext cx="410348" cy="410348"/>
            </a:xfrm>
            <a:prstGeom prst="ellipse">
              <a:avLst/>
            </a:prstGeom>
            <a:solidFill>
              <a:srgbClr val="55A952"/>
            </a:solidFill>
            <a:ln>
              <a:solidFill>
                <a:srgbClr val="55A9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lumMod val="50000"/>
                    </a:schemeClr>
                  </a:solidFill>
                </a:rPr>
                <a:t>2</a:t>
              </a:r>
            </a:p>
          </p:txBody>
        </p:sp>
      </p:grpSp>
      <p:grpSp>
        <p:nvGrpSpPr>
          <p:cNvPr id="6" name="Group 5">
            <a:extLst>
              <a:ext uri="{FF2B5EF4-FFF2-40B4-BE49-F238E27FC236}">
                <a16:creationId xmlns:a16="http://schemas.microsoft.com/office/drawing/2014/main" id="{146359E7-9568-B841-97E2-16A62401BE8A}"/>
              </a:ext>
            </a:extLst>
          </p:cNvPr>
          <p:cNvGrpSpPr/>
          <p:nvPr/>
        </p:nvGrpSpPr>
        <p:grpSpPr>
          <a:xfrm>
            <a:off x="4789025" y="4276248"/>
            <a:ext cx="7138485" cy="646331"/>
            <a:chOff x="4778113" y="4273045"/>
            <a:chExt cx="7138485" cy="646331"/>
          </a:xfrm>
        </p:grpSpPr>
        <p:sp>
          <p:nvSpPr>
            <p:cNvPr id="62" name="TextBox 61">
              <a:extLst>
                <a:ext uri="{FF2B5EF4-FFF2-40B4-BE49-F238E27FC236}">
                  <a16:creationId xmlns:a16="http://schemas.microsoft.com/office/drawing/2014/main" id="{EE76E761-43FC-C445-A8C0-3EF8D5DF6643}"/>
                </a:ext>
              </a:extLst>
            </p:cNvPr>
            <p:cNvSpPr txBox="1"/>
            <p:nvPr/>
          </p:nvSpPr>
          <p:spPr>
            <a:xfrm>
              <a:off x="5356474" y="4273045"/>
              <a:ext cx="6560124" cy="646331"/>
            </a:xfrm>
            <a:prstGeom prst="rect">
              <a:avLst/>
            </a:prstGeom>
            <a:noFill/>
          </p:spPr>
          <p:txBody>
            <a:bodyPr wrap="square" rtlCol="0">
              <a:spAutoFit/>
            </a:bodyPr>
            <a:lstStyle/>
            <a:p>
              <a:r>
                <a:rPr lang="en-IN" dirty="0"/>
                <a:t>The more we can do in advance and plan for in design, the more resilient the design will be.</a:t>
              </a:r>
            </a:p>
          </p:txBody>
        </p:sp>
        <p:sp>
          <p:nvSpPr>
            <p:cNvPr id="64" name="Oval 63">
              <a:extLst>
                <a:ext uri="{FF2B5EF4-FFF2-40B4-BE49-F238E27FC236}">
                  <a16:creationId xmlns:a16="http://schemas.microsoft.com/office/drawing/2014/main" id="{1E9EEA78-9691-2542-9FE5-773BC273560E}"/>
                </a:ext>
              </a:extLst>
            </p:cNvPr>
            <p:cNvSpPr/>
            <p:nvPr/>
          </p:nvSpPr>
          <p:spPr>
            <a:xfrm>
              <a:off x="4778113" y="4384979"/>
              <a:ext cx="410348" cy="410348"/>
            </a:xfrm>
            <a:prstGeom prst="ellipse">
              <a:avLst/>
            </a:prstGeom>
            <a:solidFill>
              <a:srgbClr val="55A952"/>
            </a:solidFill>
            <a:ln>
              <a:solidFill>
                <a:srgbClr val="55A9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lumMod val="50000"/>
                    </a:schemeClr>
                  </a:solidFill>
                </a:rPr>
                <a:t>3</a:t>
              </a:r>
            </a:p>
          </p:txBody>
        </p:sp>
      </p:grpSp>
      <p:sp>
        <p:nvSpPr>
          <p:cNvPr id="65" name="Frame 64">
            <a:extLst>
              <a:ext uri="{FF2B5EF4-FFF2-40B4-BE49-F238E27FC236}">
                <a16:creationId xmlns:a16="http://schemas.microsoft.com/office/drawing/2014/main" id="{2C1D4AB6-8251-3B42-BCB2-A3E56CB25169}"/>
              </a:ext>
            </a:extLst>
          </p:cNvPr>
          <p:cNvSpPr/>
          <p:nvPr/>
        </p:nvSpPr>
        <p:spPr>
          <a:xfrm>
            <a:off x="4610101" y="2512757"/>
            <a:ext cx="7621656" cy="3570866"/>
          </a:xfrm>
          <a:prstGeom prst="frame">
            <a:avLst>
              <a:gd name="adj1" fmla="val 0"/>
            </a:avLst>
          </a:prstGeom>
          <a:solidFill>
            <a:srgbClr val="55A952"/>
          </a:solidFill>
          <a:ln w="12700">
            <a:solidFill>
              <a:srgbClr val="55A952"/>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7" name="Group 6">
            <a:extLst>
              <a:ext uri="{FF2B5EF4-FFF2-40B4-BE49-F238E27FC236}">
                <a16:creationId xmlns:a16="http://schemas.microsoft.com/office/drawing/2014/main" id="{E8FA68E8-0CE3-7941-8E6C-10097CFABCF6}"/>
              </a:ext>
            </a:extLst>
          </p:cNvPr>
          <p:cNvGrpSpPr/>
          <p:nvPr/>
        </p:nvGrpSpPr>
        <p:grpSpPr>
          <a:xfrm>
            <a:off x="4789025" y="5082123"/>
            <a:ext cx="7138484" cy="923330"/>
            <a:chOff x="4778113" y="5078920"/>
            <a:chExt cx="7138484" cy="923330"/>
          </a:xfrm>
        </p:grpSpPr>
        <p:sp>
          <p:nvSpPr>
            <p:cNvPr id="67" name="TextBox 66">
              <a:extLst>
                <a:ext uri="{FF2B5EF4-FFF2-40B4-BE49-F238E27FC236}">
                  <a16:creationId xmlns:a16="http://schemas.microsoft.com/office/drawing/2014/main" id="{0A56C547-1AFC-5C49-AB21-80A7FC4CBC10}"/>
                </a:ext>
              </a:extLst>
            </p:cNvPr>
            <p:cNvSpPr txBox="1"/>
            <p:nvPr/>
          </p:nvSpPr>
          <p:spPr>
            <a:xfrm>
              <a:off x="5356473" y="5078920"/>
              <a:ext cx="6560124" cy="923330"/>
            </a:xfrm>
            <a:prstGeom prst="rect">
              <a:avLst/>
            </a:prstGeom>
            <a:noFill/>
          </p:spPr>
          <p:txBody>
            <a:bodyPr wrap="square" rtlCol="0">
              <a:spAutoFit/>
            </a:bodyPr>
            <a:lstStyle/>
            <a:p>
              <a:r>
                <a:rPr lang="en-IN" dirty="0"/>
                <a:t>Accept variable input from users, translating that input to meet your requirements, defining boundaries for input, and providing clear feedback to the user.</a:t>
              </a:r>
            </a:p>
          </p:txBody>
        </p:sp>
        <p:sp>
          <p:nvSpPr>
            <p:cNvPr id="68" name="Oval 67">
              <a:extLst>
                <a:ext uri="{FF2B5EF4-FFF2-40B4-BE49-F238E27FC236}">
                  <a16:creationId xmlns:a16="http://schemas.microsoft.com/office/drawing/2014/main" id="{0C063115-0829-C449-A940-6CAB64C61607}"/>
                </a:ext>
              </a:extLst>
            </p:cNvPr>
            <p:cNvSpPr/>
            <p:nvPr/>
          </p:nvSpPr>
          <p:spPr>
            <a:xfrm>
              <a:off x="4778113" y="5185473"/>
              <a:ext cx="410348" cy="410348"/>
            </a:xfrm>
            <a:prstGeom prst="ellipse">
              <a:avLst/>
            </a:prstGeom>
            <a:solidFill>
              <a:srgbClr val="55A952"/>
            </a:solidFill>
            <a:ln>
              <a:solidFill>
                <a:srgbClr val="55A9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lumMod val="50000"/>
                    </a:schemeClr>
                  </a:solidFill>
                </a:rPr>
                <a:t>4</a:t>
              </a:r>
            </a:p>
          </p:txBody>
        </p:sp>
      </p:grpSp>
      <p:pic>
        <p:nvPicPr>
          <p:cNvPr id="13" name="Picture 12">
            <a:extLst>
              <a:ext uri="{FF2B5EF4-FFF2-40B4-BE49-F238E27FC236}">
                <a16:creationId xmlns:a16="http://schemas.microsoft.com/office/drawing/2014/main" id="{F7B049DD-D6D7-2843-8CE4-9B68B46911D9}"/>
              </a:ext>
            </a:extLst>
          </p:cNvPr>
          <p:cNvPicPr>
            <a:picLocks noChangeAspect="1"/>
          </p:cNvPicPr>
          <p:nvPr/>
        </p:nvPicPr>
        <p:blipFill rotWithShape="1">
          <a:blip r:embed="rId2">
            <a:extLst>
              <a:ext uri="{28A0092B-C50C-407E-A947-70E740481C1C}">
                <a14:useLocalDpi xmlns:a14="http://schemas.microsoft.com/office/drawing/2010/main" val="0"/>
              </a:ext>
            </a:extLst>
          </a:blip>
          <a:srcRect l="34510" t="18591" r="5157" b="18309"/>
          <a:stretch/>
        </p:blipFill>
        <p:spPr>
          <a:xfrm>
            <a:off x="178302" y="1988871"/>
            <a:ext cx="4263787" cy="2216515"/>
          </a:xfrm>
          <a:prstGeom prst="rect">
            <a:avLst/>
          </a:prstGeom>
        </p:spPr>
      </p:pic>
      <p:grpSp>
        <p:nvGrpSpPr>
          <p:cNvPr id="70" name="Group 69">
            <a:extLst>
              <a:ext uri="{FF2B5EF4-FFF2-40B4-BE49-F238E27FC236}">
                <a16:creationId xmlns:a16="http://schemas.microsoft.com/office/drawing/2014/main" id="{21E71B85-73A5-3B49-A0E9-D68DBE1E4072}"/>
              </a:ext>
            </a:extLst>
          </p:cNvPr>
          <p:cNvGrpSpPr/>
          <p:nvPr/>
        </p:nvGrpSpPr>
        <p:grpSpPr>
          <a:xfrm>
            <a:off x="2314977" y="5701990"/>
            <a:ext cx="1689244" cy="410348"/>
            <a:chOff x="2314977" y="5444083"/>
            <a:chExt cx="1689244" cy="410348"/>
          </a:xfrm>
        </p:grpSpPr>
        <p:sp>
          <p:nvSpPr>
            <p:cNvPr id="71" name="Oval 70">
              <a:extLst>
                <a:ext uri="{FF2B5EF4-FFF2-40B4-BE49-F238E27FC236}">
                  <a16:creationId xmlns:a16="http://schemas.microsoft.com/office/drawing/2014/main" id="{61B47040-69E3-0D40-B1DA-20E15B77D91D}"/>
                </a:ext>
              </a:extLst>
            </p:cNvPr>
            <p:cNvSpPr/>
            <p:nvPr/>
          </p:nvSpPr>
          <p:spPr>
            <a:xfrm>
              <a:off x="2314977" y="5444083"/>
              <a:ext cx="410348" cy="410348"/>
            </a:xfrm>
            <a:prstGeom prst="ellipse">
              <a:avLst/>
            </a:prstGeom>
            <a:solidFill>
              <a:srgbClr val="55A952"/>
            </a:solidFill>
            <a:ln>
              <a:solidFill>
                <a:srgbClr val="55A9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lumMod val="50000"/>
                    </a:schemeClr>
                  </a:solidFill>
                </a:rPr>
                <a:t>2</a:t>
              </a:r>
            </a:p>
          </p:txBody>
        </p:sp>
        <p:sp>
          <p:nvSpPr>
            <p:cNvPr id="72" name="TextBox 71">
              <a:extLst>
                <a:ext uri="{FF2B5EF4-FFF2-40B4-BE49-F238E27FC236}">
                  <a16:creationId xmlns:a16="http://schemas.microsoft.com/office/drawing/2014/main" id="{261E3DA4-84B2-B944-9166-CF491F128E2D}"/>
                </a:ext>
              </a:extLst>
            </p:cNvPr>
            <p:cNvSpPr txBox="1"/>
            <p:nvPr/>
          </p:nvSpPr>
          <p:spPr>
            <a:xfrm>
              <a:off x="2774312" y="5464591"/>
              <a:ext cx="1229909" cy="369332"/>
            </a:xfrm>
            <a:prstGeom prst="rect">
              <a:avLst/>
            </a:prstGeom>
            <a:noFill/>
          </p:spPr>
          <p:txBody>
            <a:bodyPr wrap="square" rtlCol="0">
              <a:spAutoFit/>
            </a:bodyPr>
            <a:lstStyle/>
            <a:p>
              <a:r>
                <a:rPr lang="en-IN" dirty="0"/>
                <a:t>GOOGLE</a:t>
              </a:r>
            </a:p>
          </p:txBody>
        </p:sp>
      </p:grpSp>
      <p:pic>
        <p:nvPicPr>
          <p:cNvPr id="40" name="Picture 39">
            <a:extLst>
              <a:ext uri="{FF2B5EF4-FFF2-40B4-BE49-F238E27FC236}">
                <a16:creationId xmlns:a16="http://schemas.microsoft.com/office/drawing/2014/main" id="{3348FCA9-C9BD-3C4F-8436-127470BE728F}"/>
              </a:ext>
            </a:extLst>
          </p:cNvPr>
          <p:cNvPicPr>
            <a:picLocks noChangeAspect="1"/>
          </p:cNvPicPr>
          <p:nvPr/>
        </p:nvPicPr>
        <p:blipFill rotWithShape="1">
          <a:blip r:embed="rId3">
            <a:extLst>
              <a:ext uri="{28A0092B-C50C-407E-A947-70E740481C1C}">
                <a14:useLocalDpi xmlns:a14="http://schemas.microsoft.com/office/drawing/2010/main" val="0"/>
              </a:ext>
            </a:extLst>
          </a:blip>
          <a:srcRect t="12330" b="11501"/>
          <a:stretch/>
        </p:blipFill>
        <p:spPr>
          <a:xfrm>
            <a:off x="10681200" y="147600"/>
            <a:ext cx="1315308" cy="1548000"/>
          </a:xfrm>
          <a:prstGeom prst="rect">
            <a:avLst/>
          </a:prstGeom>
        </p:spPr>
      </p:pic>
      <p:pic>
        <p:nvPicPr>
          <p:cNvPr id="42" name="Picture 41">
            <a:extLst>
              <a:ext uri="{FF2B5EF4-FFF2-40B4-BE49-F238E27FC236}">
                <a16:creationId xmlns:a16="http://schemas.microsoft.com/office/drawing/2014/main" id="{0C8D39ED-DA22-E641-AA7F-776394630C5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3530" y="6495749"/>
            <a:ext cx="1004711" cy="419701"/>
          </a:xfrm>
          <a:prstGeom prst="rect">
            <a:avLst/>
          </a:prstGeom>
        </p:spPr>
      </p:pic>
    </p:spTree>
    <p:extLst>
      <p:ext uri="{BB962C8B-B14F-4D97-AF65-F5344CB8AC3E}">
        <p14:creationId xmlns:p14="http://schemas.microsoft.com/office/powerpoint/2010/main" val="6680610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blinds(horizontal)">
                                      <p:cBhvr>
                                        <p:cTn id="11" dur="500"/>
                                        <p:tgtEl>
                                          <p:spTgt spid="50"/>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65"/>
                                        </p:tgtEl>
                                        <p:attrNameLst>
                                          <p:attrName>style.visibility</p:attrName>
                                        </p:attrNameLst>
                                      </p:cBhvr>
                                      <p:to>
                                        <p:strVal val="visible"/>
                                      </p:to>
                                    </p:set>
                                    <p:animEffect transition="in" filter="blinds(horizontal)">
                                      <p:cBhvr>
                                        <p:cTn id="14" dur="500"/>
                                        <p:tgtEl>
                                          <p:spTgt spid="65"/>
                                        </p:tgtEl>
                                      </p:cBhvr>
                                    </p:animEffec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5" presetClass="entr" presetSubtype="1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checkerboard(across)">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blinds(horizontal)">
                                      <p:cBhvr>
                                        <p:cTn id="36" dur="500"/>
                                        <p:tgtEl>
                                          <p:spTgt spid="38"/>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D1589C8-8378-E24C-818B-E1F4410A7050}"/>
              </a:ext>
            </a:extLst>
          </p:cNvPr>
          <p:cNvSpPr/>
          <p:nvPr/>
        </p:nvSpPr>
        <p:spPr>
          <a:xfrm>
            <a:off x="0" y="6553200"/>
            <a:ext cx="12192000" cy="304800"/>
          </a:xfrm>
          <a:prstGeom prst="rect">
            <a:avLst/>
          </a:prstGeom>
          <a:solidFill>
            <a:srgbClr val="74A779"/>
          </a:solidFill>
          <a:ln>
            <a:solidFill>
              <a:srgbClr val="74A7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dirty="0">
                <a:solidFill>
                  <a:schemeClr val="tx1"/>
                </a:solidFill>
              </a:rPr>
              <a:t>Founder</a:t>
            </a:r>
            <a:r>
              <a:rPr lang="en-US" sz="1600" i="1" dirty="0">
                <a:solidFill>
                  <a:schemeClr val="tx1"/>
                </a:solidFill>
              </a:rPr>
              <a:t>: </a:t>
            </a:r>
            <a:r>
              <a:rPr lang="en-IN" i="1" dirty="0">
                <a:solidFill>
                  <a:schemeClr val="tx1"/>
                </a:solidFill>
              </a:rPr>
              <a:t>Hedwig von Restorff</a:t>
            </a:r>
            <a:r>
              <a:rPr lang="en-US" sz="1600" i="1" dirty="0">
                <a:solidFill>
                  <a:schemeClr val="tx1"/>
                </a:solidFill>
              </a:rPr>
              <a:t>; </a:t>
            </a:r>
            <a:r>
              <a:rPr lang="en-US" sz="1600" b="1" dirty="0">
                <a:solidFill>
                  <a:schemeClr val="tx1"/>
                </a:solidFill>
              </a:rPr>
              <a:t>Year</a:t>
            </a:r>
            <a:r>
              <a:rPr lang="en-US" sz="1600" i="1" dirty="0">
                <a:solidFill>
                  <a:schemeClr val="tx1"/>
                </a:solidFill>
              </a:rPr>
              <a:t>: 1933; </a:t>
            </a:r>
            <a:r>
              <a:rPr lang="en-US" sz="1600" b="1" dirty="0">
                <a:solidFill>
                  <a:schemeClr val="tx1"/>
                </a:solidFill>
              </a:rPr>
              <a:t>Law Type</a:t>
            </a:r>
            <a:r>
              <a:rPr lang="en-US" sz="1600" i="1" dirty="0">
                <a:solidFill>
                  <a:schemeClr val="tx1"/>
                </a:solidFill>
              </a:rPr>
              <a:t>: </a:t>
            </a:r>
            <a:r>
              <a:rPr lang="en-IN" sz="1600" i="1" dirty="0">
                <a:solidFill>
                  <a:schemeClr val="tx1"/>
                </a:solidFill>
              </a:rPr>
              <a:t>Cognitive Bias</a:t>
            </a:r>
            <a:endParaRPr lang="en-US" sz="1600" i="1" dirty="0">
              <a:solidFill>
                <a:schemeClr val="tx1"/>
              </a:solidFill>
            </a:endParaRPr>
          </a:p>
        </p:txBody>
      </p:sp>
      <p:sp>
        <p:nvSpPr>
          <p:cNvPr id="4" name="TextBox 3">
            <a:extLst>
              <a:ext uri="{FF2B5EF4-FFF2-40B4-BE49-F238E27FC236}">
                <a16:creationId xmlns:a16="http://schemas.microsoft.com/office/drawing/2014/main" id="{9526C62E-1295-144E-A8AB-03BC361B5951}"/>
              </a:ext>
            </a:extLst>
          </p:cNvPr>
          <p:cNvSpPr txBox="1"/>
          <p:nvPr/>
        </p:nvSpPr>
        <p:spPr>
          <a:xfrm>
            <a:off x="240748" y="823202"/>
            <a:ext cx="9832892" cy="646331"/>
          </a:xfrm>
          <a:prstGeom prst="rect">
            <a:avLst/>
          </a:prstGeom>
          <a:noFill/>
        </p:spPr>
        <p:txBody>
          <a:bodyPr wrap="square" rtlCol="0">
            <a:spAutoFit/>
          </a:bodyPr>
          <a:lstStyle/>
          <a:p>
            <a:r>
              <a:rPr lang="en-IN" dirty="0">
                <a:latin typeface="Roboto Medium" panose="02000000000000000000" pitchFamily="2" charset="0"/>
                <a:ea typeface="Roboto Medium" panose="02000000000000000000" pitchFamily="2" charset="0"/>
              </a:rPr>
              <a:t>The von Restorff effect, also known as The Isolation Effect, predicts that when multiple similar objects are present, the one that differs from the rest is most likely to be remembered.</a:t>
            </a:r>
            <a:endParaRPr lang="en-US" dirty="0">
              <a:solidFill>
                <a:schemeClr val="tx1">
                  <a:lumMod val="95000"/>
                </a:schemeClr>
              </a:solidFill>
              <a:latin typeface="Roboto Medium" panose="02000000000000000000" pitchFamily="2" charset="0"/>
              <a:ea typeface="Roboto Medium" panose="02000000000000000000" pitchFamily="2" charset="0"/>
            </a:endParaRPr>
          </a:p>
        </p:txBody>
      </p:sp>
      <p:grpSp>
        <p:nvGrpSpPr>
          <p:cNvPr id="6" name="Group 5">
            <a:extLst>
              <a:ext uri="{FF2B5EF4-FFF2-40B4-BE49-F238E27FC236}">
                <a16:creationId xmlns:a16="http://schemas.microsoft.com/office/drawing/2014/main" id="{034B4366-6B4D-6248-BF49-E570A59B7E04}"/>
              </a:ext>
            </a:extLst>
          </p:cNvPr>
          <p:cNvGrpSpPr/>
          <p:nvPr/>
        </p:nvGrpSpPr>
        <p:grpSpPr>
          <a:xfrm>
            <a:off x="8622227" y="2207957"/>
            <a:ext cx="3569773" cy="304800"/>
            <a:chOff x="8622227" y="1928786"/>
            <a:chExt cx="3569773" cy="304800"/>
          </a:xfrm>
          <a:solidFill>
            <a:srgbClr val="74A779"/>
          </a:solidFill>
        </p:grpSpPr>
        <p:sp>
          <p:nvSpPr>
            <p:cNvPr id="7" name="Rectangle 6">
              <a:extLst>
                <a:ext uri="{FF2B5EF4-FFF2-40B4-BE49-F238E27FC236}">
                  <a16:creationId xmlns:a16="http://schemas.microsoft.com/office/drawing/2014/main" id="{BE7038DC-908A-5440-9107-357F56D24BF7}"/>
                </a:ext>
              </a:extLst>
            </p:cNvPr>
            <p:cNvSpPr/>
            <p:nvPr/>
          </p:nvSpPr>
          <p:spPr>
            <a:xfrm>
              <a:off x="8905335" y="1928786"/>
              <a:ext cx="3286665" cy="304800"/>
            </a:xfrm>
            <a:prstGeom prst="rect">
              <a:avLst/>
            </a:prstGeom>
            <a:grpFill/>
            <a:ln>
              <a:solidFill>
                <a:srgbClr val="74A7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dirty="0">
                  <a:solidFill>
                    <a:schemeClr val="tx1"/>
                  </a:solidFill>
                </a:rPr>
                <a:t>TAKEAWAYS</a:t>
              </a:r>
              <a:endParaRPr lang="en-US" sz="1600" i="1" dirty="0">
                <a:solidFill>
                  <a:schemeClr val="tx1"/>
                </a:solidFill>
              </a:endParaRPr>
            </a:p>
          </p:txBody>
        </p:sp>
        <p:sp>
          <p:nvSpPr>
            <p:cNvPr id="5" name="Right Triangle 4">
              <a:extLst>
                <a:ext uri="{FF2B5EF4-FFF2-40B4-BE49-F238E27FC236}">
                  <a16:creationId xmlns:a16="http://schemas.microsoft.com/office/drawing/2014/main" id="{364A4CCD-8563-894A-80BB-1FB120F9BF2A}"/>
                </a:ext>
              </a:extLst>
            </p:cNvPr>
            <p:cNvSpPr/>
            <p:nvPr/>
          </p:nvSpPr>
          <p:spPr>
            <a:xfrm rot="16200000">
              <a:off x="8611383" y="1939630"/>
              <a:ext cx="304800" cy="283111"/>
            </a:xfrm>
            <a:prstGeom prst="rtTriangle">
              <a:avLst/>
            </a:prstGeom>
            <a:grpFill/>
            <a:ln>
              <a:solidFill>
                <a:srgbClr val="74A7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0CABAB94-64DC-2D40-AE5B-05D3F270B08E}"/>
              </a:ext>
            </a:extLst>
          </p:cNvPr>
          <p:cNvGrpSpPr/>
          <p:nvPr/>
        </p:nvGrpSpPr>
        <p:grpSpPr>
          <a:xfrm>
            <a:off x="5113270" y="2669437"/>
            <a:ext cx="6530090" cy="410348"/>
            <a:chOff x="5113270" y="2746308"/>
            <a:chExt cx="6530090" cy="410348"/>
          </a:xfrm>
        </p:grpSpPr>
        <p:sp>
          <p:nvSpPr>
            <p:cNvPr id="12" name="TextBox 11">
              <a:extLst>
                <a:ext uri="{FF2B5EF4-FFF2-40B4-BE49-F238E27FC236}">
                  <a16:creationId xmlns:a16="http://schemas.microsoft.com/office/drawing/2014/main" id="{7B0C3030-2E3F-F747-B2E7-371E984FD30F}"/>
                </a:ext>
              </a:extLst>
            </p:cNvPr>
            <p:cNvSpPr txBox="1"/>
            <p:nvPr/>
          </p:nvSpPr>
          <p:spPr>
            <a:xfrm>
              <a:off x="5683853" y="2766412"/>
              <a:ext cx="5959507" cy="369332"/>
            </a:xfrm>
            <a:prstGeom prst="rect">
              <a:avLst/>
            </a:prstGeom>
            <a:noFill/>
          </p:spPr>
          <p:txBody>
            <a:bodyPr wrap="square" rtlCol="0">
              <a:spAutoFit/>
            </a:bodyPr>
            <a:lstStyle/>
            <a:p>
              <a:r>
                <a:rPr lang="en-IN" dirty="0"/>
                <a:t>Make important information or key actions visually distinctive.</a:t>
              </a:r>
            </a:p>
          </p:txBody>
        </p:sp>
        <p:sp>
          <p:nvSpPr>
            <p:cNvPr id="8" name="Oval 7">
              <a:extLst>
                <a:ext uri="{FF2B5EF4-FFF2-40B4-BE49-F238E27FC236}">
                  <a16:creationId xmlns:a16="http://schemas.microsoft.com/office/drawing/2014/main" id="{AC0EE785-3E93-794C-AE21-E4B231FFA627}"/>
                </a:ext>
              </a:extLst>
            </p:cNvPr>
            <p:cNvSpPr/>
            <p:nvPr/>
          </p:nvSpPr>
          <p:spPr>
            <a:xfrm>
              <a:off x="5113270" y="2746308"/>
              <a:ext cx="410348" cy="410348"/>
            </a:xfrm>
            <a:prstGeom prst="ellipse">
              <a:avLst/>
            </a:prstGeom>
            <a:solidFill>
              <a:srgbClr val="74A779"/>
            </a:solidFill>
            <a:ln>
              <a:solidFill>
                <a:srgbClr val="74A7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lumMod val="50000"/>
                    </a:schemeClr>
                  </a:solidFill>
                </a:rPr>
                <a:t>1</a:t>
              </a:r>
            </a:p>
          </p:txBody>
        </p:sp>
      </p:grpSp>
      <p:grpSp>
        <p:nvGrpSpPr>
          <p:cNvPr id="11" name="Group 10">
            <a:extLst>
              <a:ext uri="{FF2B5EF4-FFF2-40B4-BE49-F238E27FC236}">
                <a16:creationId xmlns:a16="http://schemas.microsoft.com/office/drawing/2014/main" id="{284D8DC7-0B9A-914A-BF47-76A150D20DAB}"/>
              </a:ext>
            </a:extLst>
          </p:cNvPr>
          <p:cNvGrpSpPr/>
          <p:nvPr/>
        </p:nvGrpSpPr>
        <p:grpSpPr>
          <a:xfrm>
            <a:off x="5102817" y="3324426"/>
            <a:ext cx="6893691" cy="923330"/>
            <a:chOff x="5102817" y="3389399"/>
            <a:chExt cx="6893691" cy="923330"/>
          </a:xfrm>
        </p:grpSpPr>
        <p:sp>
          <p:nvSpPr>
            <p:cNvPr id="15" name="TextBox 14">
              <a:extLst>
                <a:ext uri="{FF2B5EF4-FFF2-40B4-BE49-F238E27FC236}">
                  <a16:creationId xmlns:a16="http://schemas.microsoft.com/office/drawing/2014/main" id="{4555EA11-E62B-254D-9585-9D3AEEB15B56}"/>
                </a:ext>
              </a:extLst>
            </p:cNvPr>
            <p:cNvSpPr txBox="1"/>
            <p:nvPr/>
          </p:nvSpPr>
          <p:spPr>
            <a:xfrm>
              <a:off x="5650285" y="3389399"/>
              <a:ext cx="6346223" cy="923330"/>
            </a:xfrm>
            <a:prstGeom prst="rect">
              <a:avLst/>
            </a:prstGeom>
            <a:noFill/>
          </p:spPr>
          <p:txBody>
            <a:bodyPr wrap="square" rtlCol="0">
              <a:spAutoFit/>
            </a:bodyPr>
            <a:lstStyle/>
            <a:p>
              <a:r>
                <a:rPr lang="en-IN" dirty="0"/>
                <a:t>Use limit when placing importance on visual elements to avoid them competing with one another and to ensure noticeable items don’t get mistakenly identified as ads.</a:t>
              </a:r>
            </a:p>
          </p:txBody>
        </p:sp>
        <p:sp>
          <p:nvSpPr>
            <p:cNvPr id="23" name="Oval 22">
              <a:extLst>
                <a:ext uri="{FF2B5EF4-FFF2-40B4-BE49-F238E27FC236}">
                  <a16:creationId xmlns:a16="http://schemas.microsoft.com/office/drawing/2014/main" id="{94AD5543-2F98-8849-AC44-8C397127B4E0}"/>
                </a:ext>
              </a:extLst>
            </p:cNvPr>
            <p:cNvSpPr/>
            <p:nvPr/>
          </p:nvSpPr>
          <p:spPr>
            <a:xfrm>
              <a:off x="5102817" y="3461456"/>
              <a:ext cx="410348" cy="410348"/>
            </a:xfrm>
            <a:prstGeom prst="ellipse">
              <a:avLst/>
            </a:prstGeom>
            <a:solidFill>
              <a:srgbClr val="74A779"/>
            </a:solidFill>
            <a:ln>
              <a:solidFill>
                <a:srgbClr val="74A7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lumMod val="50000"/>
                    </a:schemeClr>
                  </a:solidFill>
                </a:rPr>
                <a:t>2</a:t>
              </a:r>
            </a:p>
          </p:txBody>
        </p:sp>
      </p:grpSp>
      <p:grpSp>
        <p:nvGrpSpPr>
          <p:cNvPr id="9" name="Group 8">
            <a:extLst>
              <a:ext uri="{FF2B5EF4-FFF2-40B4-BE49-F238E27FC236}">
                <a16:creationId xmlns:a16="http://schemas.microsoft.com/office/drawing/2014/main" id="{C1BCC21D-3428-C644-8C04-693AD7C9D0EC}"/>
              </a:ext>
            </a:extLst>
          </p:cNvPr>
          <p:cNvGrpSpPr/>
          <p:nvPr/>
        </p:nvGrpSpPr>
        <p:grpSpPr>
          <a:xfrm>
            <a:off x="5113270" y="4492397"/>
            <a:ext cx="6849670" cy="646331"/>
            <a:chOff x="5113270" y="4566384"/>
            <a:chExt cx="6849670" cy="646331"/>
          </a:xfrm>
        </p:grpSpPr>
        <p:sp>
          <p:nvSpPr>
            <p:cNvPr id="18" name="TextBox 17">
              <a:extLst>
                <a:ext uri="{FF2B5EF4-FFF2-40B4-BE49-F238E27FC236}">
                  <a16:creationId xmlns:a16="http://schemas.microsoft.com/office/drawing/2014/main" id="{1E1B74FE-7B6B-0847-AD07-9A99C30D1166}"/>
                </a:ext>
              </a:extLst>
            </p:cNvPr>
            <p:cNvSpPr txBox="1"/>
            <p:nvPr/>
          </p:nvSpPr>
          <p:spPr>
            <a:xfrm>
              <a:off x="5650285" y="4566384"/>
              <a:ext cx="6312655" cy="646331"/>
            </a:xfrm>
            <a:prstGeom prst="rect">
              <a:avLst/>
            </a:prstGeom>
            <a:noFill/>
          </p:spPr>
          <p:txBody>
            <a:bodyPr wrap="square" rtlCol="0">
              <a:spAutoFit/>
            </a:bodyPr>
            <a:lstStyle/>
            <a:p>
              <a:r>
                <a:rPr lang="en-IN" dirty="0"/>
                <a:t>Don’t exclude those with a color vision deficiency or low vision by relying on color to communicate contrast.</a:t>
              </a:r>
            </a:p>
          </p:txBody>
        </p:sp>
        <p:sp>
          <p:nvSpPr>
            <p:cNvPr id="25" name="Oval 24">
              <a:extLst>
                <a:ext uri="{FF2B5EF4-FFF2-40B4-BE49-F238E27FC236}">
                  <a16:creationId xmlns:a16="http://schemas.microsoft.com/office/drawing/2014/main" id="{B576BC67-6F95-BC40-945E-275EFF7F127C}"/>
                </a:ext>
              </a:extLst>
            </p:cNvPr>
            <p:cNvSpPr/>
            <p:nvPr/>
          </p:nvSpPr>
          <p:spPr>
            <a:xfrm>
              <a:off x="5113270" y="4670919"/>
              <a:ext cx="410348" cy="410348"/>
            </a:xfrm>
            <a:prstGeom prst="ellipse">
              <a:avLst/>
            </a:prstGeom>
            <a:solidFill>
              <a:srgbClr val="74A779"/>
            </a:solidFill>
            <a:ln>
              <a:solidFill>
                <a:srgbClr val="74A7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lumMod val="50000"/>
                    </a:schemeClr>
                  </a:solidFill>
                </a:rPr>
                <a:t>3</a:t>
              </a:r>
            </a:p>
          </p:txBody>
        </p:sp>
      </p:grpSp>
      <p:sp>
        <p:nvSpPr>
          <p:cNvPr id="26" name="Frame 25">
            <a:extLst>
              <a:ext uri="{FF2B5EF4-FFF2-40B4-BE49-F238E27FC236}">
                <a16:creationId xmlns:a16="http://schemas.microsoft.com/office/drawing/2014/main" id="{C3A6BAB0-E67D-9740-97A2-28D676F6D517}"/>
              </a:ext>
            </a:extLst>
          </p:cNvPr>
          <p:cNvSpPr/>
          <p:nvPr/>
        </p:nvSpPr>
        <p:spPr>
          <a:xfrm>
            <a:off x="4906315" y="2512757"/>
            <a:ext cx="7325441" cy="3570866"/>
          </a:xfrm>
          <a:prstGeom prst="frame">
            <a:avLst>
              <a:gd name="adj1" fmla="val 0"/>
            </a:avLst>
          </a:prstGeom>
          <a:solidFill>
            <a:srgbClr val="74A779"/>
          </a:solidFill>
          <a:ln w="12700">
            <a:solidFill>
              <a:srgbClr val="74A779"/>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38" name="Group 37">
            <a:extLst>
              <a:ext uri="{FF2B5EF4-FFF2-40B4-BE49-F238E27FC236}">
                <a16:creationId xmlns:a16="http://schemas.microsoft.com/office/drawing/2014/main" id="{7999412E-2A93-A34B-850B-3A7DD0E76114}"/>
              </a:ext>
            </a:extLst>
          </p:cNvPr>
          <p:cNvGrpSpPr/>
          <p:nvPr/>
        </p:nvGrpSpPr>
        <p:grpSpPr>
          <a:xfrm>
            <a:off x="0" y="5238988"/>
            <a:ext cx="3576804" cy="304801"/>
            <a:chOff x="0" y="4981081"/>
            <a:chExt cx="3576804" cy="304801"/>
          </a:xfrm>
          <a:solidFill>
            <a:srgbClr val="74A779"/>
          </a:solidFill>
        </p:grpSpPr>
        <p:sp>
          <p:nvSpPr>
            <p:cNvPr id="28" name="Rectangle 27">
              <a:extLst>
                <a:ext uri="{FF2B5EF4-FFF2-40B4-BE49-F238E27FC236}">
                  <a16:creationId xmlns:a16="http://schemas.microsoft.com/office/drawing/2014/main" id="{B9BDF9D3-D774-3D43-A11A-F05C521E1F49}"/>
                </a:ext>
              </a:extLst>
            </p:cNvPr>
            <p:cNvSpPr/>
            <p:nvPr/>
          </p:nvSpPr>
          <p:spPr>
            <a:xfrm>
              <a:off x="0" y="4981081"/>
              <a:ext cx="3286665" cy="304800"/>
            </a:xfrm>
            <a:prstGeom prst="rect">
              <a:avLst/>
            </a:prstGeom>
            <a:grpFill/>
            <a:ln>
              <a:solidFill>
                <a:srgbClr val="74A7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EXAMPLES</a:t>
              </a:r>
              <a:endParaRPr lang="en-US" sz="1600" i="1" dirty="0">
                <a:solidFill>
                  <a:schemeClr val="tx1"/>
                </a:solidFill>
              </a:endParaRPr>
            </a:p>
          </p:txBody>
        </p:sp>
        <p:sp>
          <p:nvSpPr>
            <p:cNvPr id="29" name="Right Triangle 28">
              <a:extLst>
                <a:ext uri="{FF2B5EF4-FFF2-40B4-BE49-F238E27FC236}">
                  <a16:creationId xmlns:a16="http://schemas.microsoft.com/office/drawing/2014/main" id="{BD47EB04-DFC1-CD43-9150-DA6DF7C8C310}"/>
                </a:ext>
              </a:extLst>
            </p:cNvPr>
            <p:cNvSpPr/>
            <p:nvPr/>
          </p:nvSpPr>
          <p:spPr>
            <a:xfrm>
              <a:off x="3286665" y="4981081"/>
              <a:ext cx="290139" cy="304801"/>
            </a:xfrm>
            <a:prstGeom prst="rtTriangle">
              <a:avLst/>
            </a:prstGeom>
            <a:grpFill/>
            <a:ln>
              <a:solidFill>
                <a:srgbClr val="74A7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022AF51D-BCDC-0548-8179-F718114F5392}"/>
              </a:ext>
            </a:extLst>
          </p:cNvPr>
          <p:cNvGrpSpPr/>
          <p:nvPr/>
        </p:nvGrpSpPr>
        <p:grpSpPr>
          <a:xfrm>
            <a:off x="63530" y="5673275"/>
            <a:ext cx="2075358" cy="410348"/>
            <a:chOff x="63530" y="5415368"/>
            <a:chExt cx="2075358" cy="410348"/>
          </a:xfrm>
        </p:grpSpPr>
        <p:sp>
          <p:nvSpPr>
            <p:cNvPr id="30" name="Oval 29">
              <a:extLst>
                <a:ext uri="{FF2B5EF4-FFF2-40B4-BE49-F238E27FC236}">
                  <a16:creationId xmlns:a16="http://schemas.microsoft.com/office/drawing/2014/main" id="{389256A7-EBA3-4744-A293-6D809D7BDBA6}"/>
                </a:ext>
              </a:extLst>
            </p:cNvPr>
            <p:cNvSpPr/>
            <p:nvPr/>
          </p:nvSpPr>
          <p:spPr>
            <a:xfrm>
              <a:off x="63530" y="5415368"/>
              <a:ext cx="410348" cy="410348"/>
            </a:xfrm>
            <a:prstGeom prst="ellipse">
              <a:avLst/>
            </a:prstGeom>
            <a:solidFill>
              <a:srgbClr val="74A779"/>
            </a:solidFill>
            <a:ln>
              <a:solidFill>
                <a:srgbClr val="74A7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lumMod val="50000"/>
                    </a:schemeClr>
                  </a:solidFill>
                </a:rPr>
                <a:t>1</a:t>
              </a:r>
            </a:p>
          </p:txBody>
        </p:sp>
        <p:sp>
          <p:nvSpPr>
            <p:cNvPr id="31" name="TextBox 30">
              <a:extLst>
                <a:ext uri="{FF2B5EF4-FFF2-40B4-BE49-F238E27FC236}">
                  <a16:creationId xmlns:a16="http://schemas.microsoft.com/office/drawing/2014/main" id="{76FFE24F-0D3F-EB48-9AC7-5F3A652D9350}"/>
                </a:ext>
              </a:extLst>
            </p:cNvPr>
            <p:cNvSpPr txBox="1"/>
            <p:nvPr/>
          </p:nvSpPr>
          <p:spPr>
            <a:xfrm>
              <a:off x="552497" y="5435876"/>
              <a:ext cx="1586391" cy="369332"/>
            </a:xfrm>
            <a:prstGeom prst="rect">
              <a:avLst/>
            </a:prstGeom>
            <a:noFill/>
          </p:spPr>
          <p:txBody>
            <a:bodyPr wrap="square" rtlCol="0">
              <a:spAutoFit/>
            </a:bodyPr>
            <a:lstStyle/>
            <a:p>
              <a:r>
                <a:rPr lang="en-IN" dirty="0"/>
                <a:t>DROPBOX</a:t>
              </a:r>
            </a:p>
          </p:txBody>
        </p:sp>
      </p:grpSp>
      <p:grpSp>
        <p:nvGrpSpPr>
          <p:cNvPr id="40" name="Group 39">
            <a:extLst>
              <a:ext uri="{FF2B5EF4-FFF2-40B4-BE49-F238E27FC236}">
                <a16:creationId xmlns:a16="http://schemas.microsoft.com/office/drawing/2014/main" id="{FDDE3930-3C35-A74D-BC85-889F0EEFBC64}"/>
              </a:ext>
            </a:extLst>
          </p:cNvPr>
          <p:cNvGrpSpPr/>
          <p:nvPr/>
        </p:nvGrpSpPr>
        <p:grpSpPr>
          <a:xfrm>
            <a:off x="2314977" y="5701990"/>
            <a:ext cx="1720023" cy="410348"/>
            <a:chOff x="2314977" y="5444083"/>
            <a:chExt cx="1720023" cy="410348"/>
          </a:xfrm>
        </p:grpSpPr>
        <p:sp>
          <p:nvSpPr>
            <p:cNvPr id="32" name="Oval 31">
              <a:extLst>
                <a:ext uri="{FF2B5EF4-FFF2-40B4-BE49-F238E27FC236}">
                  <a16:creationId xmlns:a16="http://schemas.microsoft.com/office/drawing/2014/main" id="{55E0B417-83D9-8346-9BFB-D1A65FD5550D}"/>
                </a:ext>
              </a:extLst>
            </p:cNvPr>
            <p:cNvSpPr/>
            <p:nvPr/>
          </p:nvSpPr>
          <p:spPr>
            <a:xfrm>
              <a:off x="2314977" y="5444083"/>
              <a:ext cx="410348" cy="410348"/>
            </a:xfrm>
            <a:prstGeom prst="ellipse">
              <a:avLst/>
            </a:prstGeom>
            <a:solidFill>
              <a:srgbClr val="74A779"/>
            </a:solidFill>
            <a:ln>
              <a:solidFill>
                <a:srgbClr val="74A7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lumMod val="50000"/>
                    </a:schemeClr>
                  </a:solidFill>
                </a:rPr>
                <a:t>2</a:t>
              </a:r>
            </a:p>
          </p:txBody>
        </p:sp>
        <p:sp>
          <p:nvSpPr>
            <p:cNvPr id="33" name="TextBox 32">
              <a:extLst>
                <a:ext uri="{FF2B5EF4-FFF2-40B4-BE49-F238E27FC236}">
                  <a16:creationId xmlns:a16="http://schemas.microsoft.com/office/drawing/2014/main" id="{65043D15-AA4D-0943-99DD-1F737C52E08C}"/>
                </a:ext>
              </a:extLst>
            </p:cNvPr>
            <p:cNvSpPr txBox="1"/>
            <p:nvPr/>
          </p:nvSpPr>
          <p:spPr>
            <a:xfrm>
              <a:off x="2805091" y="5464110"/>
              <a:ext cx="1229909" cy="369332"/>
            </a:xfrm>
            <a:prstGeom prst="rect">
              <a:avLst/>
            </a:prstGeom>
            <a:noFill/>
          </p:spPr>
          <p:txBody>
            <a:bodyPr wrap="square" rtlCol="0">
              <a:spAutoFit/>
            </a:bodyPr>
            <a:lstStyle/>
            <a:p>
              <a:r>
                <a:rPr lang="en-IN" dirty="0"/>
                <a:t>GMAIL</a:t>
              </a:r>
            </a:p>
          </p:txBody>
        </p:sp>
      </p:grpSp>
      <p:grpSp>
        <p:nvGrpSpPr>
          <p:cNvPr id="41" name="Group 40">
            <a:extLst>
              <a:ext uri="{FF2B5EF4-FFF2-40B4-BE49-F238E27FC236}">
                <a16:creationId xmlns:a16="http://schemas.microsoft.com/office/drawing/2014/main" id="{9623B051-A4B7-5D45-B256-8B142AD439A3}"/>
              </a:ext>
            </a:extLst>
          </p:cNvPr>
          <p:cNvGrpSpPr/>
          <p:nvPr/>
        </p:nvGrpSpPr>
        <p:grpSpPr>
          <a:xfrm>
            <a:off x="240748" y="20034"/>
            <a:ext cx="9080233" cy="868612"/>
            <a:chOff x="334483" y="20034"/>
            <a:chExt cx="9080233" cy="868612"/>
          </a:xfrm>
        </p:grpSpPr>
        <p:sp>
          <p:nvSpPr>
            <p:cNvPr id="3" name="TextBox 2">
              <a:extLst>
                <a:ext uri="{FF2B5EF4-FFF2-40B4-BE49-F238E27FC236}">
                  <a16:creationId xmlns:a16="http://schemas.microsoft.com/office/drawing/2014/main" id="{01ACDB7F-151D-674B-9A70-8AD7F2E5098D}"/>
                </a:ext>
              </a:extLst>
            </p:cNvPr>
            <p:cNvSpPr txBox="1"/>
            <p:nvPr/>
          </p:nvSpPr>
          <p:spPr>
            <a:xfrm>
              <a:off x="1388736" y="26872"/>
              <a:ext cx="8025980" cy="861774"/>
            </a:xfrm>
            <a:prstGeom prst="rect">
              <a:avLst/>
            </a:prstGeom>
            <a:noFill/>
          </p:spPr>
          <p:txBody>
            <a:bodyPr wrap="square" rtlCol="0">
              <a:spAutoFit/>
            </a:bodyPr>
            <a:lstStyle/>
            <a:p>
              <a:r>
                <a:rPr lang="en-US" sz="5000" dirty="0">
                  <a:solidFill>
                    <a:srgbClr val="74A779"/>
                  </a:solidFill>
                </a:rPr>
                <a:t>von Restorff Effect</a:t>
              </a:r>
            </a:p>
          </p:txBody>
        </p:sp>
        <p:sp>
          <p:nvSpPr>
            <p:cNvPr id="34" name="TextBox 33">
              <a:extLst>
                <a:ext uri="{FF2B5EF4-FFF2-40B4-BE49-F238E27FC236}">
                  <a16:creationId xmlns:a16="http://schemas.microsoft.com/office/drawing/2014/main" id="{B3F14421-BE96-DB4D-8212-F6F9D17973EF}"/>
                </a:ext>
              </a:extLst>
            </p:cNvPr>
            <p:cNvSpPr txBox="1"/>
            <p:nvPr/>
          </p:nvSpPr>
          <p:spPr>
            <a:xfrm>
              <a:off x="334483" y="20034"/>
              <a:ext cx="668773" cy="861774"/>
            </a:xfrm>
            <a:prstGeom prst="rect">
              <a:avLst/>
            </a:prstGeom>
            <a:noFill/>
          </p:spPr>
          <p:txBody>
            <a:bodyPr wrap="none" rtlCol="0">
              <a:spAutoFit/>
            </a:bodyPr>
            <a:lstStyle/>
            <a:p>
              <a:r>
                <a:rPr lang="en-US" sz="5000" dirty="0"/>
                <a:t>4.</a:t>
              </a:r>
            </a:p>
          </p:txBody>
        </p:sp>
      </p:grpSp>
      <p:grpSp>
        <p:nvGrpSpPr>
          <p:cNvPr id="17" name="Group 16">
            <a:extLst>
              <a:ext uri="{FF2B5EF4-FFF2-40B4-BE49-F238E27FC236}">
                <a16:creationId xmlns:a16="http://schemas.microsoft.com/office/drawing/2014/main" id="{600B18DB-BC1A-894E-90F5-A5EB9A5D7679}"/>
              </a:ext>
            </a:extLst>
          </p:cNvPr>
          <p:cNvGrpSpPr/>
          <p:nvPr/>
        </p:nvGrpSpPr>
        <p:grpSpPr>
          <a:xfrm>
            <a:off x="5113270" y="5383370"/>
            <a:ext cx="6849670" cy="646331"/>
            <a:chOff x="5113270" y="5460241"/>
            <a:chExt cx="6849670" cy="646331"/>
          </a:xfrm>
        </p:grpSpPr>
        <p:sp>
          <p:nvSpPr>
            <p:cNvPr id="43" name="TextBox 42">
              <a:extLst>
                <a:ext uri="{FF2B5EF4-FFF2-40B4-BE49-F238E27FC236}">
                  <a16:creationId xmlns:a16="http://schemas.microsoft.com/office/drawing/2014/main" id="{EA6D4166-0394-E742-8259-914C05685D0D}"/>
                </a:ext>
              </a:extLst>
            </p:cNvPr>
            <p:cNvSpPr txBox="1"/>
            <p:nvPr/>
          </p:nvSpPr>
          <p:spPr>
            <a:xfrm>
              <a:off x="5683854" y="5460241"/>
              <a:ext cx="6279086" cy="646331"/>
            </a:xfrm>
            <a:prstGeom prst="rect">
              <a:avLst/>
            </a:prstGeom>
            <a:noFill/>
          </p:spPr>
          <p:txBody>
            <a:bodyPr wrap="square" rtlCol="0">
              <a:spAutoFit/>
            </a:bodyPr>
            <a:lstStyle/>
            <a:p>
              <a:r>
                <a:rPr lang="en-IN" dirty="0"/>
                <a:t>Carefully consider users with motion sensitivity when using motion to communicate contrast.</a:t>
              </a:r>
            </a:p>
          </p:txBody>
        </p:sp>
        <p:sp>
          <p:nvSpPr>
            <p:cNvPr id="44" name="Oval 43">
              <a:extLst>
                <a:ext uri="{FF2B5EF4-FFF2-40B4-BE49-F238E27FC236}">
                  <a16:creationId xmlns:a16="http://schemas.microsoft.com/office/drawing/2014/main" id="{ACA12E53-494C-E24D-93A9-1B5D4DF42CA8}"/>
                </a:ext>
              </a:extLst>
            </p:cNvPr>
            <p:cNvSpPr/>
            <p:nvPr/>
          </p:nvSpPr>
          <p:spPr>
            <a:xfrm>
              <a:off x="5113270" y="5548911"/>
              <a:ext cx="410348" cy="441686"/>
            </a:xfrm>
            <a:prstGeom prst="ellipse">
              <a:avLst/>
            </a:prstGeom>
            <a:solidFill>
              <a:srgbClr val="74A779"/>
            </a:solidFill>
            <a:ln>
              <a:solidFill>
                <a:srgbClr val="74A7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lumMod val="50000"/>
                    </a:schemeClr>
                  </a:solidFill>
                </a:rPr>
                <a:t>4</a:t>
              </a:r>
            </a:p>
          </p:txBody>
        </p:sp>
      </p:grpSp>
      <p:pic>
        <p:nvPicPr>
          <p:cNvPr id="13" name="Picture 12">
            <a:extLst>
              <a:ext uri="{FF2B5EF4-FFF2-40B4-BE49-F238E27FC236}">
                <a16:creationId xmlns:a16="http://schemas.microsoft.com/office/drawing/2014/main" id="{6389A7F6-26E0-994D-8857-7650F4F359F1}"/>
              </a:ext>
            </a:extLst>
          </p:cNvPr>
          <p:cNvPicPr>
            <a:picLocks noChangeAspect="1"/>
          </p:cNvPicPr>
          <p:nvPr/>
        </p:nvPicPr>
        <p:blipFill rotWithShape="1">
          <a:blip r:embed="rId2">
            <a:extLst>
              <a:ext uri="{28A0092B-C50C-407E-A947-70E740481C1C}">
                <a14:useLocalDpi xmlns:a14="http://schemas.microsoft.com/office/drawing/2010/main" val="0"/>
              </a:ext>
            </a:extLst>
          </a:blip>
          <a:srcRect l="2105" t="42649" r="2944" b="15148"/>
          <a:stretch/>
        </p:blipFill>
        <p:spPr>
          <a:xfrm>
            <a:off x="111537" y="1753207"/>
            <a:ext cx="4703608" cy="2614383"/>
          </a:xfrm>
          <a:prstGeom prst="rect">
            <a:avLst/>
          </a:prstGeom>
        </p:spPr>
      </p:pic>
      <p:pic>
        <p:nvPicPr>
          <p:cNvPr id="46" name="Picture 45">
            <a:extLst>
              <a:ext uri="{FF2B5EF4-FFF2-40B4-BE49-F238E27FC236}">
                <a16:creationId xmlns:a16="http://schemas.microsoft.com/office/drawing/2014/main" id="{D4FD3F20-4745-A045-B393-F6036B49DB95}"/>
              </a:ext>
            </a:extLst>
          </p:cNvPr>
          <p:cNvPicPr>
            <a:picLocks noChangeAspect="1"/>
          </p:cNvPicPr>
          <p:nvPr/>
        </p:nvPicPr>
        <p:blipFill rotWithShape="1">
          <a:blip r:embed="rId3">
            <a:extLst>
              <a:ext uri="{28A0092B-C50C-407E-A947-70E740481C1C}">
                <a14:useLocalDpi xmlns:a14="http://schemas.microsoft.com/office/drawing/2010/main" val="0"/>
              </a:ext>
            </a:extLst>
          </a:blip>
          <a:srcRect t="12330" b="11501"/>
          <a:stretch/>
        </p:blipFill>
        <p:spPr>
          <a:xfrm>
            <a:off x="10681200" y="147600"/>
            <a:ext cx="1315308" cy="1548000"/>
          </a:xfrm>
          <a:prstGeom prst="rect">
            <a:avLst/>
          </a:prstGeom>
        </p:spPr>
      </p:pic>
      <p:pic>
        <p:nvPicPr>
          <p:cNvPr id="47" name="Picture 46">
            <a:extLst>
              <a:ext uri="{FF2B5EF4-FFF2-40B4-BE49-F238E27FC236}">
                <a16:creationId xmlns:a16="http://schemas.microsoft.com/office/drawing/2014/main" id="{789CA573-4F6E-D94F-B51B-C687C9302D1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3530" y="6495749"/>
            <a:ext cx="1004711" cy="419701"/>
          </a:xfrm>
          <a:prstGeom prst="rect">
            <a:avLst/>
          </a:prstGeom>
        </p:spPr>
      </p:pic>
    </p:spTree>
    <p:extLst>
      <p:ext uri="{BB962C8B-B14F-4D97-AF65-F5344CB8AC3E}">
        <p14:creationId xmlns:p14="http://schemas.microsoft.com/office/powerpoint/2010/main" val="28068301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blinds(horizontal)">
                                      <p:cBhvr>
                                        <p:cTn id="14" dur="500"/>
                                        <p:tgtEl>
                                          <p:spTgt spid="26"/>
                                        </p:tgtEl>
                                      </p:cBhvr>
                                    </p:animEffec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5" presetClass="entr" presetSubtype="1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checkerboard(across)">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blinds(horizontal)">
                                      <p:cBhvr>
                                        <p:cTn id="36" dur="500"/>
                                        <p:tgtEl>
                                          <p:spTgt spid="38"/>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D1589C8-8378-E24C-818B-E1F4410A7050}"/>
              </a:ext>
            </a:extLst>
          </p:cNvPr>
          <p:cNvSpPr/>
          <p:nvPr/>
        </p:nvSpPr>
        <p:spPr>
          <a:xfrm>
            <a:off x="0" y="6553200"/>
            <a:ext cx="12192000" cy="304800"/>
          </a:xfrm>
          <a:prstGeom prst="rect">
            <a:avLst/>
          </a:prstGeom>
          <a:solidFill>
            <a:srgbClr val="6ABFAD"/>
          </a:solidFill>
          <a:ln>
            <a:solidFill>
              <a:srgbClr val="6AB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dirty="0">
                <a:solidFill>
                  <a:schemeClr val="tx1"/>
                </a:solidFill>
              </a:rPr>
              <a:t>Founder</a:t>
            </a:r>
            <a:r>
              <a:rPr lang="en-US" sz="1600" i="1" dirty="0">
                <a:solidFill>
                  <a:schemeClr val="tx1"/>
                </a:solidFill>
              </a:rPr>
              <a:t>: Larry </a:t>
            </a:r>
            <a:r>
              <a:rPr lang="en-US" sz="1600" i="1" dirty="0" err="1">
                <a:solidFill>
                  <a:schemeClr val="tx1"/>
                </a:solidFill>
              </a:rPr>
              <a:t>Tesler</a:t>
            </a:r>
            <a:r>
              <a:rPr lang="en-US" sz="1600" i="1" dirty="0">
                <a:solidFill>
                  <a:schemeClr val="tx1"/>
                </a:solidFill>
              </a:rPr>
              <a:t>, Computer Scientist at Xerox; </a:t>
            </a:r>
            <a:r>
              <a:rPr lang="en-US" sz="1600" b="1" dirty="0">
                <a:solidFill>
                  <a:schemeClr val="tx1"/>
                </a:solidFill>
              </a:rPr>
              <a:t>Year</a:t>
            </a:r>
            <a:r>
              <a:rPr lang="en-US" sz="1600" i="1" dirty="0">
                <a:solidFill>
                  <a:schemeClr val="tx1"/>
                </a:solidFill>
              </a:rPr>
              <a:t>: 1980; </a:t>
            </a:r>
            <a:r>
              <a:rPr lang="en-US" sz="1600" b="1" dirty="0">
                <a:solidFill>
                  <a:schemeClr val="tx1"/>
                </a:solidFill>
              </a:rPr>
              <a:t>Law Type</a:t>
            </a:r>
            <a:r>
              <a:rPr lang="en-US" sz="1600" i="1" dirty="0">
                <a:solidFill>
                  <a:schemeClr val="tx1"/>
                </a:solidFill>
              </a:rPr>
              <a:t>: </a:t>
            </a:r>
            <a:r>
              <a:rPr lang="en-IN" sz="1600" i="1" dirty="0">
                <a:solidFill>
                  <a:schemeClr val="tx1"/>
                </a:solidFill>
              </a:rPr>
              <a:t>Principle</a:t>
            </a:r>
            <a:endParaRPr lang="en-US" sz="1600" i="1" dirty="0">
              <a:solidFill>
                <a:schemeClr val="tx1"/>
              </a:solidFill>
            </a:endParaRPr>
          </a:p>
        </p:txBody>
      </p:sp>
      <p:sp>
        <p:nvSpPr>
          <p:cNvPr id="4" name="TextBox 3">
            <a:extLst>
              <a:ext uri="{FF2B5EF4-FFF2-40B4-BE49-F238E27FC236}">
                <a16:creationId xmlns:a16="http://schemas.microsoft.com/office/drawing/2014/main" id="{9526C62E-1295-144E-A8AB-03BC361B5951}"/>
              </a:ext>
            </a:extLst>
          </p:cNvPr>
          <p:cNvSpPr txBox="1"/>
          <p:nvPr/>
        </p:nvSpPr>
        <p:spPr>
          <a:xfrm>
            <a:off x="240748" y="795420"/>
            <a:ext cx="9512851" cy="646331"/>
          </a:xfrm>
          <a:prstGeom prst="rect">
            <a:avLst/>
          </a:prstGeom>
          <a:noFill/>
        </p:spPr>
        <p:txBody>
          <a:bodyPr wrap="square" rtlCol="0">
            <a:spAutoFit/>
          </a:bodyPr>
          <a:lstStyle/>
          <a:p>
            <a:r>
              <a:rPr lang="en-IN" dirty="0">
                <a:latin typeface="Roboto Medium" panose="02000000000000000000" pitchFamily="2" charset="0"/>
                <a:ea typeface="Roboto Medium" panose="02000000000000000000" pitchFamily="2" charset="0"/>
              </a:rPr>
              <a:t>Tesler’s Law, also known as The Law of Conservation of Complexity, states that for any system there is a certain amount of complexity which cannot be reduced.</a:t>
            </a:r>
            <a:endParaRPr lang="en-US" dirty="0">
              <a:solidFill>
                <a:schemeClr val="tx1">
                  <a:lumMod val="95000"/>
                </a:schemeClr>
              </a:solidFill>
              <a:latin typeface="Roboto Medium" panose="02000000000000000000" pitchFamily="2" charset="0"/>
              <a:ea typeface="Roboto Medium" panose="02000000000000000000" pitchFamily="2" charset="0"/>
            </a:endParaRPr>
          </a:p>
        </p:txBody>
      </p:sp>
      <p:grpSp>
        <p:nvGrpSpPr>
          <p:cNvPr id="6" name="Group 5">
            <a:extLst>
              <a:ext uri="{FF2B5EF4-FFF2-40B4-BE49-F238E27FC236}">
                <a16:creationId xmlns:a16="http://schemas.microsoft.com/office/drawing/2014/main" id="{034B4366-6B4D-6248-BF49-E570A59B7E04}"/>
              </a:ext>
            </a:extLst>
          </p:cNvPr>
          <p:cNvGrpSpPr/>
          <p:nvPr/>
        </p:nvGrpSpPr>
        <p:grpSpPr>
          <a:xfrm>
            <a:off x="8622227" y="2207957"/>
            <a:ext cx="3569773" cy="304800"/>
            <a:chOff x="8622227" y="1928786"/>
            <a:chExt cx="3569773" cy="304800"/>
          </a:xfrm>
          <a:solidFill>
            <a:srgbClr val="6ABFAD"/>
          </a:solidFill>
        </p:grpSpPr>
        <p:sp>
          <p:nvSpPr>
            <p:cNvPr id="7" name="Rectangle 6">
              <a:extLst>
                <a:ext uri="{FF2B5EF4-FFF2-40B4-BE49-F238E27FC236}">
                  <a16:creationId xmlns:a16="http://schemas.microsoft.com/office/drawing/2014/main" id="{BE7038DC-908A-5440-9107-357F56D24BF7}"/>
                </a:ext>
              </a:extLst>
            </p:cNvPr>
            <p:cNvSpPr/>
            <p:nvPr/>
          </p:nvSpPr>
          <p:spPr>
            <a:xfrm>
              <a:off x="8905335" y="1928786"/>
              <a:ext cx="3286665" cy="304800"/>
            </a:xfrm>
            <a:prstGeom prst="rect">
              <a:avLst/>
            </a:prstGeom>
            <a:grpFill/>
            <a:ln>
              <a:solidFill>
                <a:srgbClr val="6AB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dirty="0">
                  <a:solidFill>
                    <a:schemeClr val="tx1"/>
                  </a:solidFill>
                </a:rPr>
                <a:t>TAKEAWAYS</a:t>
              </a:r>
              <a:endParaRPr lang="en-US" sz="1600" i="1" dirty="0">
                <a:solidFill>
                  <a:schemeClr val="tx1"/>
                </a:solidFill>
              </a:endParaRPr>
            </a:p>
          </p:txBody>
        </p:sp>
        <p:sp>
          <p:nvSpPr>
            <p:cNvPr id="5" name="Right Triangle 4">
              <a:extLst>
                <a:ext uri="{FF2B5EF4-FFF2-40B4-BE49-F238E27FC236}">
                  <a16:creationId xmlns:a16="http://schemas.microsoft.com/office/drawing/2014/main" id="{364A4CCD-8563-894A-80BB-1FB120F9BF2A}"/>
                </a:ext>
              </a:extLst>
            </p:cNvPr>
            <p:cNvSpPr/>
            <p:nvPr/>
          </p:nvSpPr>
          <p:spPr>
            <a:xfrm rot="16200000">
              <a:off x="8611383" y="1939630"/>
              <a:ext cx="304800" cy="283111"/>
            </a:xfrm>
            <a:prstGeom prst="rtTriangle">
              <a:avLst/>
            </a:prstGeom>
            <a:grpFill/>
            <a:ln>
              <a:solidFill>
                <a:srgbClr val="6AB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445661AF-69DE-8540-85A3-A51490478EBD}"/>
              </a:ext>
            </a:extLst>
          </p:cNvPr>
          <p:cNvGrpSpPr/>
          <p:nvPr/>
        </p:nvGrpSpPr>
        <p:grpSpPr>
          <a:xfrm>
            <a:off x="4546271" y="2796058"/>
            <a:ext cx="7234251" cy="646331"/>
            <a:chOff x="4546271" y="2729833"/>
            <a:chExt cx="7234251" cy="646331"/>
          </a:xfrm>
        </p:grpSpPr>
        <p:sp>
          <p:nvSpPr>
            <p:cNvPr id="12" name="TextBox 11">
              <a:extLst>
                <a:ext uri="{FF2B5EF4-FFF2-40B4-BE49-F238E27FC236}">
                  <a16:creationId xmlns:a16="http://schemas.microsoft.com/office/drawing/2014/main" id="{7B0C3030-2E3F-F747-B2E7-371E984FD30F}"/>
                </a:ext>
              </a:extLst>
            </p:cNvPr>
            <p:cNvSpPr txBox="1"/>
            <p:nvPr/>
          </p:nvSpPr>
          <p:spPr>
            <a:xfrm>
              <a:off x="5202348" y="2729833"/>
              <a:ext cx="6578174" cy="646331"/>
            </a:xfrm>
            <a:prstGeom prst="rect">
              <a:avLst/>
            </a:prstGeom>
            <a:noFill/>
          </p:spPr>
          <p:txBody>
            <a:bodyPr wrap="square" rtlCol="0">
              <a:spAutoFit/>
            </a:bodyPr>
            <a:lstStyle/>
            <a:p>
              <a:r>
                <a:rPr lang="en-IN" dirty="0"/>
                <a:t>All processes have a core of complexity that cannot be designed away and therefore must be assumed by either the system or the user.</a:t>
              </a:r>
            </a:p>
          </p:txBody>
        </p:sp>
        <p:sp>
          <p:nvSpPr>
            <p:cNvPr id="8" name="Oval 7">
              <a:extLst>
                <a:ext uri="{FF2B5EF4-FFF2-40B4-BE49-F238E27FC236}">
                  <a16:creationId xmlns:a16="http://schemas.microsoft.com/office/drawing/2014/main" id="{AC0EE785-3E93-794C-AE21-E4B231FFA627}"/>
                </a:ext>
              </a:extLst>
            </p:cNvPr>
            <p:cNvSpPr/>
            <p:nvPr/>
          </p:nvSpPr>
          <p:spPr>
            <a:xfrm>
              <a:off x="4546271" y="2846297"/>
              <a:ext cx="410348" cy="410348"/>
            </a:xfrm>
            <a:prstGeom prst="ellipse">
              <a:avLst/>
            </a:prstGeom>
            <a:solidFill>
              <a:srgbClr val="6ABFAD"/>
            </a:solidFill>
            <a:ln>
              <a:solidFill>
                <a:srgbClr val="6AB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lumMod val="50000"/>
                    </a:schemeClr>
                  </a:solidFill>
                </a:rPr>
                <a:t>1</a:t>
              </a:r>
            </a:p>
          </p:txBody>
        </p:sp>
      </p:grpSp>
      <p:grpSp>
        <p:nvGrpSpPr>
          <p:cNvPr id="9" name="Group 8">
            <a:extLst>
              <a:ext uri="{FF2B5EF4-FFF2-40B4-BE49-F238E27FC236}">
                <a16:creationId xmlns:a16="http://schemas.microsoft.com/office/drawing/2014/main" id="{8606512C-819F-B144-AEE2-871D01E2DE92}"/>
              </a:ext>
            </a:extLst>
          </p:cNvPr>
          <p:cNvGrpSpPr/>
          <p:nvPr/>
        </p:nvGrpSpPr>
        <p:grpSpPr>
          <a:xfrm>
            <a:off x="4546271" y="3656410"/>
            <a:ext cx="7234250" cy="646331"/>
            <a:chOff x="4546271" y="3590185"/>
            <a:chExt cx="7234250" cy="646331"/>
          </a:xfrm>
        </p:grpSpPr>
        <p:sp>
          <p:nvSpPr>
            <p:cNvPr id="15" name="TextBox 14">
              <a:extLst>
                <a:ext uri="{FF2B5EF4-FFF2-40B4-BE49-F238E27FC236}">
                  <a16:creationId xmlns:a16="http://schemas.microsoft.com/office/drawing/2014/main" id="{4555EA11-E62B-254D-9585-9D3AEEB15B56}"/>
                </a:ext>
              </a:extLst>
            </p:cNvPr>
            <p:cNvSpPr txBox="1"/>
            <p:nvPr/>
          </p:nvSpPr>
          <p:spPr>
            <a:xfrm>
              <a:off x="5202347" y="3590185"/>
              <a:ext cx="6578174" cy="646331"/>
            </a:xfrm>
            <a:prstGeom prst="rect">
              <a:avLst/>
            </a:prstGeom>
            <a:noFill/>
          </p:spPr>
          <p:txBody>
            <a:bodyPr wrap="square" rtlCol="0">
              <a:spAutoFit/>
            </a:bodyPr>
            <a:lstStyle/>
            <a:p>
              <a:r>
                <a:rPr lang="en-IN" dirty="0"/>
                <a:t>Ensure as much as possible of the burden is lifted from users by dealing with inherent complexity during design and development.</a:t>
              </a:r>
            </a:p>
          </p:txBody>
        </p:sp>
        <p:sp>
          <p:nvSpPr>
            <p:cNvPr id="23" name="Oval 22">
              <a:extLst>
                <a:ext uri="{FF2B5EF4-FFF2-40B4-BE49-F238E27FC236}">
                  <a16:creationId xmlns:a16="http://schemas.microsoft.com/office/drawing/2014/main" id="{94AD5543-2F98-8849-AC44-8C397127B4E0}"/>
                </a:ext>
              </a:extLst>
            </p:cNvPr>
            <p:cNvSpPr/>
            <p:nvPr/>
          </p:nvSpPr>
          <p:spPr>
            <a:xfrm>
              <a:off x="4546271" y="3708176"/>
              <a:ext cx="410348" cy="410348"/>
            </a:xfrm>
            <a:prstGeom prst="ellipse">
              <a:avLst/>
            </a:prstGeom>
            <a:solidFill>
              <a:srgbClr val="6ABFAD"/>
            </a:solidFill>
            <a:ln>
              <a:solidFill>
                <a:srgbClr val="6AB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lumMod val="50000"/>
                    </a:schemeClr>
                  </a:solidFill>
                </a:rPr>
                <a:t>2</a:t>
              </a:r>
            </a:p>
          </p:txBody>
        </p:sp>
      </p:grpSp>
      <p:grpSp>
        <p:nvGrpSpPr>
          <p:cNvPr id="2" name="Group 1">
            <a:extLst>
              <a:ext uri="{FF2B5EF4-FFF2-40B4-BE49-F238E27FC236}">
                <a16:creationId xmlns:a16="http://schemas.microsoft.com/office/drawing/2014/main" id="{308CF78F-5EE9-B647-8B96-BE2E7162D136}"/>
              </a:ext>
            </a:extLst>
          </p:cNvPr>
          <p:cNvGrpSpPr/>
          <p:nvPr/>
        </p:nvGrpSpPr>
        <p:grpSpPr>
          <a:xfrm>
            <a:off x="4546270" y="4516762"/>
            <a:ext cx="7234251" cy="410348"/>
            <a:chOff x="4546271" y="4450537"/>
            <a:chExt cx="7175434" cy="410348"/>
          </a:xfrm>
        </p:grpSpPr>
        <p:sp>
          <p:nvSpPr>
            <p:cNvPr id="18" name="TextBox 17">
              <a:extLst>
                <a:ext uri="{FF2B5EF4-FFF2-40B4-BE49-F238E27FC236}">
                  <a16:creationId xmlns:a16="http://schemas.microsoft.com/office/drawing/2014/main" id="{1E1B74FE-7B6B-0847-AD07-9A99C30D1166}"/>
                </a:ext>
              </a:extLst>
            </p:cNvPr>
            <p:cNvSpPr txBox="1"/>
            <p:nvPr/>
          </p:nvSpPr>
          <p:spPr>
            <a:xfrm>
              <a:off x="5202348" y="4471045"/>
              <a:ext cx="6519357" cy="369332"/>
            </a:xfrm>
            <a:prstGeom prst="rect">
              <a:avLst/>
            </a:prstGeom>
            <a:noFill/>
          </p:spPr>
          <p:txBody>
            <a:bodyPr wrap="square" rtlCol="0">
              <a:spAutoFit/>
            </a:bodyPr>
            <a:lstStyle/>
            <a:p>
              <a:r>
                <a:rPr lang="en-IN" dirty="0"/>
                <a:t>Take care not to simplify interfaces to the point of abstraction.</a:t>
              </a:r>
            </a:p>
          </p:txBody>
        </p:sp>
        <p:sp>
          <p:nvSpPr>
            <p:cNvPr id="25" name="Oval 24">
              <a:extLst>
                <a:ext uri="{FF2B5EF4-FFF2-40B4-BE49-F238E27FC236}">
                  <a16:creationId xmlns:a16="http://schemas.microsoft.com/office/drawing/2014/main" id="{B576BC67-6F95-BC40-945E-275EFF7F127C}"/>
                </a:ext>
              </a:extLst>
            </p:cNvPr>
            <p:cNvSpPr/>
            <p:nvPr/>
          </p:nvSpPr>
          <p:spPr>
            <a:xfrm>
              <a:off x="4546271" y="4450537"/>
              <a:ext cx="410348" cy="410348"/>
            </a:xfrm>
            <a:prstGeom prst="ellipse">
              <a:avLst/>
            </a:prstGeom>
            <a:solidFill>
              <a:srgbClr val="6ABFAD"/>
            </a:solidFill>
            <a:ln>
              <a:solidFill>
                <a:srgbClr val="6AB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lumMod val="50000"/>
                    </a:schemeClr>
                  </a:solidFill>
                </a:rPr>
                <a:t>3</a:t>
              </a:r>
            </a:p>
          </p:txBody>
        </p:sp>
      </p:grpSp>
      <p:sp>
        <p:nvSpPr>
          <p:cNvPr id="26" name="Frame 25">
            <a:extLst>
              <a:ext uri="{FF2B5EF4-FFF2-40B4-BE49-F238E27FC236}">
                <a16:creationId xmlns:a16="http://schemas.microsoft.com/office/drawing/2014/main" id="{C3A6BAB0-E67D-9740-97A2-28D676F6D517}"/>
              </a:ext>
            </a:extLst>
          </p:cNvPr>
          <p:cNvSpPr/>
          <p:nvPr/>
        </p:nvSpPr>
        <p:spPr>
          <a:xfrm>
            <a:off x="4300543" y="2512757"/>
            <a:ext cx="7931214" cy="2726231"/>
          </a:xfrm>
          <a:prstGeom prst="frame">
            <a:avLst>
              <a:gd name="adj1" fmla="val 0"/>
            </a:avLst>
          </a:prstGeom>
          <a:solidFill>
            <a:srgbClr val="6ABFAD"/>
          </a:solidFill>
          <a:ln w="12700">
            <a:solidFill>
              <a:srgbClr val="6ABFAD"/>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38" name="Group 37">
            <a:extLst>
              <a:ext uri="{FF2B5EF4-FFF2-40B4-BE49-F238E27FC236}">
                <a16:creationId xmlns:a16="http://schemas.microsoft.com/office/drawing/2014/main" id="{7999412E-2A93-A34B-850B-3A7DD0E76114}"/>
              </a:ext>
            </a:extLst>
          </p:cNvPr>
          <p:cNvGrpSpPr/>
          <p:nvPr/>
        </p:nvGrpSpPr>
        <p:grpSpPr>
          <a:xfrm>
            <a:off x="0" y="5238988"/>
            <a:ext cx="3576804" cy="304801"/>
            <a:chOff x="0" y="4981081"/>
            <a:chExt cx="3576804" cy="304801"/>
          </a:xfrm>
          <a:solidFill>
            <a:srgbClr val="6ABFAD"/>
          </a:solidFill>
        </p:grpSpPr>
        <p:sp>
          <p:nvSpPr>
            <p:cNvPr id="28" name="Rectangle 27">
              <a:extLst>
                <a:ext uri="{FF2B5EF4-FFF2-40B4-BE49-F238E27FC236}">
                  <a16:creationId xmlns:a16="http://schemas.microsoft.com/office/drawing/2014/main" id="{B9BDF9D3-D774-3D43-A11A-F05C521E1F49}"/>
                </a:ext>
              </a:extLst>
            </p:cNvPr>
            <p:cNvSpPr/>
            <p:nvPr/>
          </p:nvSpPr>
          <p:spPr>
            <a:xfrm>
              <a:off x="0" y="4981081"/>
              <a:ext cx="3286665" cy="304800"/>
            </a:xfrm>
            <a:prstGeom prst="rect">
              <a:avLst/>
            </a:prstGeom>
            <a:grpFill/>
            <a:ln>
              <a:solidFill>
                <a:srgbClr val="6AB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EXAMPLES</a:t>
              </a:r>
              <a:endParaRPr lang="en-US" sz="1600" i="1" dirty="0">
                <a:solidFill>
                  <a:schemeClr val="tx1"/>
                </a:solidFill>
              </a:endParaRPr>
            </a:p>
          </p:txBody>
        </p:sp>
        <p:sp>
          <p:nvSpPr>
            <p:cNvPr id="29" name="Right Triangle 28">
              <a:extLst>
                <a:ext uri="{FF2B5EF4-FFF2-40B4-BE49-F238E27FC236}">
                  <a16:creationId xmlns:a16="http://schemas.microsoft.com/office/drawing/2014/main" id="{BD47EB04-DFC1-CD43-9150-DA6DF7C8C310}"/>
                </a:ext>
              </a:extLst>
            </p:cNvPr>
            <p:cNvSpPr/>
            <p:nvPr/>
          </p:nvSpPr>
          <p:spPr>
            <a:xfrm>
              <a:off x="3286665" y="4981081"/>
              <a:ext cx="290139" cy="304801"/>
            </a:xfrm>
            <a:prstGeom prst="rtTriangle">
              <a:avLst/>
            </a:prstGeom>
            <a:grpFill/>
            <a:ln>
              <a:solidFill>
                <a:srgbClr val="6AB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022AF51D-BCDC-0548-8179-F718114F5392}"/>
              </a:ext>
            </a:extLst>
          </p:cNvPr>
          <p:cNvGrpSpPr/>
          <p:nvPr/>
        </p:nvGrpSpPr>
        <p:grpSpPr>
          <a:xfrm>
            <a:off x="63530" y="5673275"/>
            <a:ext cx="2074698" cy="410348"/>
            <a:chOff x="63530" y="5415368"/>
            <a:chExt cx="2074698" cy="410348"/>
          </a:xfrm>
        </p:grpSpPr>
        <p:sp>
          <p:nvSpPr>
            <p:cNvPr id="30" name="Oval 29">
              <a:extLst>
                <a:ext uri="{FF2B5EF4-FFF2-40B4-BE49-F238E27FC236}">
                  <a16:creationId xmlns:a16="http://schemas.microsoft.com/office/drawing/2014/main" id="{389256A7-EBA3-4744-A293-6D809D7BDBA6}"/>
                </a:ext>
              </a:extLst>
            </p:cNvPr>
            <p:cNvSpPr/>
            <p:nvPr/>
          </p:nvSpPr>
          <p:spPr>
            <a:xfrm>
              <a:off x="63530" y="5415368"/>
              <a:ext cx="410348" cy="410348"/>
            </a:xfrm>
            <a:prstGeom prst="ellipse">
              <a:avLst/>
            </a:prstGeom>
            <a:solidFill>
              <a:srgbClr val="6ABFAD"/>
            </a:solidFill>
            <a:ln>
              <a:solidFill>
                <a:srgbClr val="6AB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lumMod val="50000"/>
                    </a:schemeClr>
                  </a:solidFill>
                </a:rPr>
                <a:t>1</a:t>
              </a:r>
            </a:p>
          </p:txBody>
        </p:sp>
        <p:sp>
          <p:nvSpPr>
            <p:cNvPr id="31" name="TextBox 30">
              <a:extLst>
                <a:ext uri="{FF2B5EF4-FFF2-40B4-BE49-F238E27FC236}">
                  <a16:creationId xmlns:a16="http://schemas.microsoft.com/office/drawing/2014/main" id="{76FFE24F-0D3F-EB48-9AC7-5F3A652D9350}"/>
                </a:ext>
              </a:extLst>
            </p:cNvPr>
            <p:cNvSpPr txBox="1"/>
            <p:nvPr/>
          </p:nvSpPr>
          <p:spPr>
            <a:xfrm>
              <a:off x="551837" y="5436106"/>
              <a:ext cx="1586391" cy="369332"/>
            </a:xfrm>
            <a:prstGeom prst="rect">
              <a:avLst/>
            </a:prstGeom>
            <a:noFill/>
          </p:spPr>
          <p:txBody>
            <a:bodyPr wrap="square" rtlCol="0">
              <a:spAutoFit/>
            </a:bodyPr>
            <a:lstStyle/>
            <a:p>
              <a:r>
                <a:rPr lang="en-IN" dirty="0"/>
                <a:t>APPLE</a:t>
              </a:r>
              <a:endParaRPr lang="en-IN" sz="2400" dirty="0"/>
            </a:p>
          </p:txBody>
        </p:sp>
      </p:grpSp>
      <p:grpSp>
        <p:nvGrpSpPr>
          <p:cNvPr id="40" name="Group 39">
            <a:extLst>
              <a:ext uri="{FF2B5EF4-FFF2-40B4-BE49-F238E27FC236}">
                <a16:creationId xmlns:a16="http://schemas.microsoft.com/office/drawing/2014/main" id="{FDDE3930-3C35-A74D-BC85-889F0EEFBC64}"/>
              </a:ext>
            </a:extLst>
          </p:cNvPr>
          <p:cNvGrpSpPr/>
          <p:nvPr/>
        </p:nvGrpSpPr>
        <p:grpSpPr>
          <a:xfrm>
            <a:off x="2314977" y="5701990"/>
            <a:ext cx="1705054" cy="410348"/>
            <a:chOff x="2314977" y="5444083"/>
            <a:chExt cx="1705054" cy="410348"/>
          </a:xfrm>
        </p:grpSpPr>
        <p:sp>
          <p:nvSpPr>
            <p:cNvPr id="32" name="Oval 31">
              <a:extLst>
                <a:ext uri="{FF2B5EF4-FFF2-40B4-BE49-F238E27FC236}">
                  <a16:creationId xmlns:a16="http://schemas.microsoft.com/office/drawing/2014/main" id="{55E0B417-83D9-8346-9BFB-D1A65FD5550D}"/>
                </a:ext>
              </a:extLst>
            </p:cNvPr>
            <p:cNvSpPr/>
            <p:nvPr/>
          </p:nvSpPr>
          <p:spPr>
            <a:xfrm>
              <a:off x="2314977" y="5444083"/>
              <a:ext cx="410348" cy="410348"/>
            </a:xfrm>
            <a:prstGeom prst="ellipse">
              <a:avLst/>
            </a:prstGeom>
            <a:solidFill>
              <a:srgbClr val="6ABFAD"/>
            </a:solidFill>
            <a:ln>
              <a:solidFill>
                <a:srgbClr val="6AB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lumMod val="50000"/>
                    </a:schemeClr>
                  </a:solidFill>
                </a:rPr>
                <a:t>2</a:t>
              </a:r>
            </a:p>
          </p:txBody>
        </p:sp>
        <p:sp>
          <p:nvSpPr>
            <p:cNvPr id="33" name="TextBox 32">
              <a:extLst>
                <a:ext uri="{FF2B5EF4-FFF2-40B4-BE49-F238E27FC236}">
                  <a16:creationId xmlns:a16="http://schemas.microsoft.com/office/drawing/2014/main" id="{65043D15-AA4D-0943-99DD-1F737C52E08C}"/>
                </a:ext>
              </a:extLst>
            </p:cNvPr>
            <p:cNvSpPr txBox="1"/>
            <p:nvPr/>
          </p:nvSpPr>
          <p:spPr>
            <a:xfrm>
              <a:off x="2790122" y="5464591"/>
              <a:ext cx="1229909" cy="369332"/>
            </a:xfrm>
            <a:prstGeom prst="rect">
              <a:avLst/>
            </a:prstGeom>
            <a:noFill/>
          </p:spPr>
          <p:txBody>
            <a:bodyPr wrap="square" rtlCol="0">
              <a:spAutoFit/>
            </a:bodyPr>
            <a:lstStyle/>
            <a:p>
              <a:r>
                <a:rPr lang="en-IN" dirty="0"/>
                <a:t>GMAIL</a:t>
              </a:r>
            </a:p>
          </p:txBody>
        </p:sp>
      </p:grpSp>
      <p:grpSp>
        <p:nvGrpSpPr>
          <p:cNvPr id="41" name="Group 40">
            <a:extLst>
              <a:ext uri="{FF2B5EF4-FFF2-40B4-BE49-F238E27FC236}">
                <a16:creationId xmlns:a16="http://schemas.microsoft.com/office/drawing/2014/main" id="{9623B051-A4B7-5D45-B256-8B142AD439A3}"/>
              </a:ext>
            </a:extLst>
          </p:cNvPr>
          <p:cNvGrpSpPr/>
          <p:nvPr/>
        </p:nvGrpSpPr>
        <p:grpSpPr>
          <a:xfrm>
            <a:off x="240748" y="20034"/>
            <a:ext cx="6883094" cy="868612"/>
            <a:chOff x="334483" y="20034"/>
            <a:chExt cx="6883094" cy="868612"/>
          </a:xfrm>
        </p:grpSpPr>
        <p:sp>
          <p:nvSpPr>
            <p:cNvPr id="3" name="TextBox 2">
              <a:extLst>
                <a:ext uri="{FF2B5EF4-FFF2-40B4-BE49-F238E27FC236}">
                  <a16:creationId xmlns:a16="http://schemas.microsoft.com/office/drawing/2014/main" id="{01ACDB7F-151D-674B-9A70-8AD7F2E5098D}"/>
                </a:ext>
              </a:extLst>
            </p:cNvPr>
            <p:cNvSpPr txBox="1"/>
            <p:nvPr/>
          </p:nvSpPr>
          <p:spPr>
            <a:xfrm>
              <a:off x="1388737" y="26872"/>
              <a:ext cx="5828840" cy="861774"/>
            </a:xfrm>
            <a:prstGeom prst="rect">
              <a:avLst/>
            </a:prstGeom>
            <a:noFill/>
          </p:spPr>
          <p:txBody>
            <a:bodyPr wrap="square" rtlCol="0">
              <a:spAutoFit/>
            </a:bodyPr>
            <a:lstStyle/>
            <a:p>
              <a:r>
                <a:rPr lang="en-US" sz="5000" dirty="0">
                  <a:solidFill>
                    <a:srgbClr val="6ABFAD"/>
                  </a:solidFill>
                </a:rPr>
                <a:t>Tesler’s Law</a:t>
              </a:r>
            </a:p>
          </p:txBody>
        </p:sp>
        <p:sp>
          <p:nvSpPr>
            <p:cNvPr id="34" name="TextBox 33">
              <a:extLst>
                <a:ext uri="{FF2B5EF4-FFF2-40B4-BE49-F238E27FC236}">
                  <a16:creationId xmlns:a16="http://schemas.microsoft.com/office/drawing/2014/main" id="{B3F14421-BE96-DB4D-8212-F6F9D17973EF}"/>
                </a:ext>
              </a:extLst>
            </p:cNvPr>
            <p:cNvSpPr txBox="1"/>
            <p:nvPr/>
          </p:nvSpPr>
          <p:spPr>
            <a:xfrm>
              <a:off x="334483" y="20034"/>
              <a:ext cx="668773" cy="861774"/>
            </a:xfrm>
            <a:prstGeom prst="rect">
              <a:avLst/>
            </a:prstGeom>
            <a:noFill/>
          </p:spPr>
          <p:txBody>
            <a:bodyPr wrap="none" rtlCol="0">
              <a:spAutoFit/>
            </a:bodyPr>
            <a:lstStyle/>
            <a:p>
              <a:r>
                <a:rPr lang="en-US" sz="5000" dirty="0"/>
                <a:t>5.</a:t>
              </a:r>
            </a:p>
          </p:txBody>
        </p:sp>
      </p:grpSp>
      <p:pic>
        <p:nvPicPr>
          <p:cNvPr id="11" name="Picture 10">
            <a:extLst>
              <a:ext uri="{FF2B5EF4-FFF2-40B4-BE49-F238E27FC236}">
                <a16:creationId xmlns:a16="http://schemas.microsoft.com/office/drawing/2014/main" id="{C9F5153B-948F-FC44-BAB4-1B92CAD1B26A}"/>
              </a:ext>
            </a:extLst>
          </p:cNvPr>
          <p:cNvPicPr>
            <a:picLocks noChangeAspect="1"/>
          </p:cNvPicPr>
          <p:nvPr/>
        </p:nvPicPr>
        <p:blipFill rotWithShape="1">
          <a:blip r:embed="rId2">
            <a:extLst>
              <a:ext uri="{28A0092B-C50C-407E-A947-70E740481C1C}">
                <a14:useLocalDpi xmlns:a14="http://schemas.microsoft.com/office/drawing/2010/main" val="0"/>
              </a:ext>
            </a:extLst>
          </a:blip>
          <a:srcRect l="8978" t="20767" r="45788" b="22135"/>
          <a:stretch/>
        </p:blipFill>
        <p:spPr>
          <a:xfrm>
            <a:off x="78802" y="1360318"/>
            <a:ext cx="4347432" cy="3789315"/>
          </a:xfrm>
          <a:prstGeom prst="rect">
            <a:avLst/>
          </a:prstGeom>
        </p:spPr>
      </p:pic>
      <p:pic>
        <p:nvPicPr>
          <p:cNvPr id="43" name="Picture 42">
            <a:extLst>
              <a:ext uri="{FF2B5EF4-FFF2-40B4-BE49-F238E27FC236}">
                <a16:creationId xmlns:a16="http://schemas.microsoft.com/office/drawing/2014/main" id="{FC99CEDB-3E9D-6346-A848-2ADCC0B08E87}"/>
              </a:ext>
            </a:extLst>
          </p:cNvPr>
          <p:cNvPicPr>
            <a:picLocks noChangeAspect="1"/>
          </p:cNvPicPr>
          <p:nvPr/>
        </p:nvPicPr>
        <p:blipFill rotWithShape="1">
          <a:blip r:embed="rId3">
            <a:extLst>
              <a:ext uri="{28A0092B-C50C-407E-A947-70E740481C1C}">
                <a14:useLocalDpi xmlns:a14="http://schemas.microsoft.com/office/drawing/2010/main" val="0"/>
              </a:ext>
            </a:extLst>
          </a:blip>
          <a:srcRect t="12330" b="11501"/>
          <a:stretch/>
        </p:blipFill>
        <p:spPr>
          <a:xfrm>
            <a:off x="10681200" y="147600"/>
            <a:ext cx="1315308" cy="1548000"/>
          </a:xfrm>
          <a:prstGeom prst="rect">
            <a:avLst/>
          </a:prstGeom>
        </p:spPr>
      </p:pic>
      <p:pic>
        <p:nvPicPr>
          <p:cNvPr id="44" name="Picture 43">
            <a:extLst>
              <a:ext uri="{FF2B5EF4-FFF2-40B4-BE49-F238E27FC236}">
                <a16:creationId xmlns:a16="http://schemas.microsoft.com/office/drawing/2014/main" id="{F5FDF187-4C48-234D-BD7F-BA9A55225FA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3530" y="6495749"/>
            <a:ext cx="1004711" cy="419701"/>
          </a:xfrm>
          <a:prstGeom prst="rect">
            <a:avLst/>
          </a:prstGeom>
        </p:spPr>
      </p:pic>
      <p:sp>
        <p:nvSpPr>
          <p:cNvPr id="14" name="TextBox 13">
            <a:hlinkClick r:id="rId5"/>
            <a:extLst>
              <a:ext uri="{FF2B5EF4-FFF2-40B4-BE49-F238E27FC236}">
                <a16:creationId xmlns:a16="http://schemas.microsoft.com/office/drawing/2014/main" id="{4E9D7DB1-A34E-1209-2B11-DB2774F08B55}"/>
              </a:ext>
            </a:extLst>
          </p:cNvPr>
          <p:cNvSpPr txBox="1"/>
          <p:nvPr/>
        </p:nvSpPr>
        <p:spPr>
          <a:xfrm>
            <a:off x="9753599" y="5511552"/>
            <a:ext cx="2223686" cy="369332"/>
          </a:xfrm>
          <a:prstGeom prst="rect">
            <a:avLst/>
          </a:prstGeom>
          <a:noFill/>
        </p:spPr>
        <p:txBody>
          <a:bodyPr wrap="none" rtlCol="0">
            <a:spAutoFit/>
          </a:bodyPr>
          <a:lstStyle/>
          <a:p>
            <a:r>
              <a:rPr lang="en-US" dirty="0"/>
              <a:t>Click to Play: YouTube</a:t>
            </a:r>
            <a:endParaRPr lang="en-IN" dirty="0"/>
          </a:p>
        </p:txBody>
      </p:sp>
    </p:spTree>
    <p:extLst>
      <p:ext uri="{BB962C8B-B14F-4D97-AF65-F5344CB8AC3E}">
        <p14:creationId xmlns:p14="http://schemas.microsoft.com/office/powerpoint/2010/main" val="33846122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blinds(horizontal)">
                                      <p:cBhvr>
                                        <p:cTn id="14" dur="500"/>
                                        <p:tgtEl>
                                          <p:spTgt spid="26"/>
                                        </p:tgtEl>
                                      </p:cBhvr>
                                    </p:animEffec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5" presetClass="entr" presetSubtype="1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checkerboard(across)">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blinds(horizontal)">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6" grpId="0" animBg="1"/>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DB7AA8-475D-BBDC-F5E2-9C40CF1078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5D2F16-CDA5-6C61-3797-C6D67A5F2279}"/>
              </a:ext>
            </a:extLst>
          </p:cNvPr>
          <p:cNvSpPr>
            <a:spLocks noGrp="1"/>
          </p:cNvSpPr>
          <p:nvPr>
            <p:ph type="title"/>
          </p:nvPr>
        </p:nvSpPr>
        <p:spPr/>
        <p:txBody>
          <a:bodyPr/>
          <a:lstStyle/>
          <a:p>
            <a:r>
              <a:rPr lang="en-IN" dirty="0"/>
              <a:t>Accessing Prototypes (contd.)</a:t>
            </a:r>
          </a:p>
        </p:txBody>
      </p:sp>
      <p:graphicFrame>
        <p:nvGraphicFramePr>
          <p:cNvPr id="5" name="Table 4">
            <a:extLst>
              <a:ext uri="{FF2B5EF4-FFF2-40B4-BE49-F238E27FC236}">
                <a16:creationId xmlns:a16="http://schemas.microsoft.com/office/drawing/2014/main" id="{51E8998E-FBAC-CF8A-E559-4EDCADAAF0A3}"/>
              </a:ext>
            </a:extLst>
          </p:cNvPr>
          <p:cNvGraphicFramePr>
            <a:graphicFrameLocks noGrp="1"/>
          </p:cNvGraphicFramePr>
          <p:nvPr/>
        </p:nvGraphicFramePr>
        <p:xfrm>
          <a:off x="181895" y="804950"/>
          <a:ext cx="11828209" cy="4572000"/>
        </p:xfrm>
        <a:graphic>
          <a:graphicData uri="http://schemas.openxmlformats.org/drawingml/2006/table">
            <a:tbl>
              <a:tblPr firstRow="1" bandRow="1">
                <a:tableStyleId>{3B4B98B0-60AC-42C2-AFA5-B58CD77FA1E5}</a:tableStyleId>
              </a:tblPr>
              <a:tblGrid>
                <a:gridCol w="2104105">
                  <a:extLst>
                    <a:ext uri="{9D8B030D-6E8A-4147-A177-3AD203B41FA5}">
                      <a16:colId xmlns:a16="http://schemas.microsoft.com/office/drawing/2014/main" val="3474183163"/>
                    </a:ext>
                  </a:extLst>
                </a:gridCol>
                <a:gridCol w="9724104">
                  <a:extLst>
                    <a:ext uri="{9D8B030D-6E8A-4147-A177-3AD203B41FA5}">
                      <a16:colId xmlns:a16="http://schemas.microsoft.com/office/drawing/2014/main" val="3144890336"/>
                    </a:ext>
                  </a:extLst>
                </a:gridCol>
              </a:tblGrid>
              <a:tr h="0">
                <a:tc>
                  <a:txBody>
                    <a:bodyPr/>
                    <a:lstStyle/>
                    <a:p>
                      <a:r>
                        <a:rPr lang="en-IN" sz="2400" dirty="0"/>
                        <a:t>Testing Aspect</a:t>
                      </a:r>
                    </a:p>
                  </a:txBody>
                  <a:tcPr/>
                </a:tc>
                <a:tc>
                  <a:txBody>
                    <a:bodyPr/>
                    <a:lstStyle/>
                    <a:p>
                      <a:r>
                        <a:rPr lang="en-IN" sz="2400" dirty="0"/>
                        <a:t>Explanation</a:t>
                      </a:r>
                    </a:p>
                  </a:txBody>
                  <a:tcPr/>
                </a:tc>
                <a:extLst>
                  <a:ext uri="{0D108BD9-81ED-4DB2-BD59-A6C34878D82A}">
                    <a16:rowId xmlns:a16="http://schemas.microsoft.com/office/drawing/2014/main" val="190101635"/>
                  </a:ext>
                </a:extLst>
              </a:tr>
              <a:tr h="370840">
                <a:tc>
                  <a:txBody>
                    <a:bodyPr/>
                    <a:lstStyle/>
                    <a:p>
                      <a:r>
                        <a:rPr lang="en-IN" sz="2400" b="1" dirty="0"/>
                        <a:t>Learnability</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400" dirty="0"/>
                        <a:t>How easily </a:t>
                      </a:r>
                      <a:r>
                        <a:rPr lang="en-US" sz="2400" b="1" dirty="0"/>
                        <a:t>users can understand </a:t>
                      </a:r>
                      <a:r>
                        <a:rPr lang="en-US" sz="2400" dirty="0"/>
                        <a:t>and </a:t>
                      </a:r>
                      <a:r>
                        <a:rPr lang="en-US" sz="2400" b="1" dirty="0"/>
                        <a:t>begin using </a:t>
                      </a:r>
                      <a:r>
                        <a:rPr lang="en-US" sz="2400" dirty="0"/>
                        <a:t>the </a:t>
                      </a:r>
                      <a:r>
                        <a:rPr lang="en-US" sz="2400" b="1" dirty="0"/>
                        <a:t>prototype </a:t>
                      </a:r>
                      <a:r>
                        <a:rPr lang="en-US" sz="2400" dirty="0"/>
                        <a:t>without prior training.</a:t>
                      </a:r>
                      <a:endParaRPr lang="en-IN" sz="2400" dirty="0"/>
                    </a:p>
                  </a:txBody>
                  <a:tcPr/>
                </a:tc>
                <a:extLst>
                  <a:ext uri="{0D108BD9-81ED-4DB2-BD59-A6C34878D82A}">
                    <a16:rowId xmlns:a16="http://schemas.microsoft.com/office/drawing/2014/main" val="1024820082"/>
                  </a:ext>
                </a:extLst>
              </a:tr>
              <a:tr h="370840">
                <a:tc>
                  <a:txBody>
                    <a:bodyPr/>
                    <a:lstStyle/>
                    <a:p>
                      <a:r>
                        <a:rPr lang="en-IN" sz="2400" b="1" dirty="0"/>
                        <a:t>Efficiency</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400" dirty="0"/>
                        <a:t>Once familiar, </a:t>
                      </a:r>
                      <a:r>
                        <a:rPr lang="en-US" sz="2400" b="1" dirty="0"/>
                        <a:t>how quickly </a:t>
                      </a:r>
                      <a:r>
                        <a:rPr lang="en-US" sz="2400" dirty="0"/>
                        <a:t>and </a:t>
                      </a:r>
                      <a:r>
                        <a:rPr lang="en-US" sz="2400" b="1" dirty="0"/>
                        <a:t>smoothly users can complete tasks </a:t>
                      </a:r>
                      <a:r>
                        <a:rPr lang="en-US" sz="2400" dirty="0"/>
                        <a:t>within the prototype.</a:t>
                      </a:r>
                      <a:endParaRPr lang="en-IN" sz="2400" dirty="0"/>
                    </a:p>
                  </a:txBody>
                  <a:tcPr/>
                </a:tc>
                <a:extLst>
                  <a:ext uri="{0D108BD9-81ED-4DB2-BD59-A6C34878D82A}">
                    <a16:rowId xmlns:a16="http://schemas.microsoft.com/office/drawing/2014/main" val="3227360970"/>
                  </a:ext>
                </a:extLst>
              </a:tr>
              <a:tr h="370840">
                <a:tc>
                  <a:txBody>
                    <a:bodyPr/>
                    <a:lstStyle/>
                    <a:p>
                      <a:r>
                        <a:rPr lang="en-IN" sz="2400" b="1" dirty="0"/>
                        <a:t>Memorability</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400" dirty="0"/>
                        <a:t>How well </a:t>
                      </a:r>
                      <a:r>
                        <a:rPr lang="en-US" sz="2400" b="1" dirty="0"/>
                        <a:t>users can remember </a:t>
                      </a:r>
                      <a:r>
                        <a:rPr lang="en-US" sz="2400" dirty="0"/>
                        <a:t>key </a:t>
                      </a:r>
                      <a:r>
                        <a:rPr lang="en-US" sz="2400" b="1" dirty="0"/>
                        <a:t>features </a:t>
                      </a:r>
                      <a:r>
                        <a:rPr lang="en-US" sz="2400" dirty="0"/>
                        <a:t>and </a:t>
                      </a:r>
                      <a:r>
                        <a:rPr lang="en-US" sz="2400" b="1" dirty="0"/>
                        <a:t>navigation paths </a:t>
                      </a:r>
                      <a:r>
                        <a:rPr lang="en-US" sz="2400" dirty="0"/>
                        <a:t>when returning to the prototype after a period of time.</a:t>
                      </a:r>
                      <a:endParaRPr lang="en-IN" sz="2400" dirty="0"/>
                    </a:p>
                  </a:txBody>
                  <a:tcPr/>
                </a:tc>
                <a:extLst>
                  <a:ext uri="{0D108BD9-81ED-4DB2-BD59-A6C34878D82A}">
                    <a16:rowId xmlns:a16="http://schemas.microsoft.com/office/drawing/2014/main" val="2704443522"/>
                  </a:ext>
                </a:extLst>
              </a:tr>
              <a:tr h="370840">
                <a:tc>
                  <a:txBody>
                    <a:bodyPr/>
                    <a:lstStyle/>
                    <a:p>
                      <a:r>
                        <a:rPr lang="en-IN" sz="2400" b="1" dirty="0"/>
                        <a:t>Error Rate</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400" dirty="0"/>
                        <a:t>How often </a:t>
                      </a:r>
                      <a:r>
                        <a:rPr lang="en-US" sz="2400" b="1" dirty="0"/>
                        <a:t>users make mistakes </a:t>
                      </a:r>
                      <a:r>
                        <a:rPr lang="en-US" sz="2400" dirty="0"/>
                        <a:t>while </a:t>
                      </a:r>
                      <a:r>
                        <a:rPr lang="en-US" sz="2400" b="1" dirty="0"/>
                        <a:t>interacting </a:t>
                      </a:r>
                      <a:r>
                        <a:rPr lang="en-US" sz="2400" dirty="0"/>
                        <a:t>with the </a:t>
                      </a:r>
                      <a:r>
                        <a:rPr lang="en-US" sz="2400" b="1" dirty="0"/>
                        <a:t>prototype</a:t>
                      </a:r>
                      <a:r>
                        <a:rPr lang="en-US" sz="2400" dirty="0"/>
                        <a:t>, and </a:t>
                      </a:r>
                      <a:r>
                        <a:rPr lang="en-US" sz="2400" b="1" dirty="0"/>
                        <a:t>how easily they </a:t>
                      </a:r>
                      <a:r>
                        <a:rPr lang="en-US" sz="2400" dirty="0"/>
                        <a:t>can </a:t>
                      </a:r>
                      <a:r>
                        <a:rPr lang="en-US" sz="2400" b="1" dirty="0"/>
                        <a:t>recover </a:t>
                      </a:r>
                      <a:r>
                        <a:rPr lang="en-US" sz="2400" dirty="0"/>
                        <a:t>from errors.</a:t>
                      </a:r>
                      <a:endParaRPr lang="en-IN" sz="2400" dirty="0"/>
                    </a:p>
                  </a:txBody>
                  <a:tcPr/>
                </a:tc>
                <a:extLst>
                  <a:ext uri="{0D108BD9-81ED-4DB2-BD59-A6C34878D82A}">
                    <a16:rowId xmlns:a16="http://schemas.microsoft.com/office/drawing/2014/main" val="2983746892"/>
                  </a:ext>
                </a:extLst>
              </a:tr>
              <a:tr h="370840">
                <a:tc>
                  <a:txBody>
                    <a:bodyPr/>
                    <a:lstStyle/>
                    <a:p>
                      <a:r>
                        <a:rPr lang="en-IN" sz="2400" b="1" dirty="0"/>
                        <a:t>User Satisfaction</a:t>
                      </a:r>
                    </a:p>
                  </a:txBody>
                  <a:tcPr/>
                </a:tc>
                <a:tc>
                  <a:txBody>
                    <a:bodyPr/>
                    <a:lstStyle/>
                    <a:p>
                      <a:pPr algn="just"/>
                      <a:r>
                        <a:rPr lang="en-US" sz="2400" dirty="0"/>
                        <a:t>Users' </a:t>
                      </a:r>
                      <a:r>
                        <a:rPr lang="en-US" sz="2400" b="1" dirty="0"/>
                        <a:t>overall positive feelings </a:t>
                      </a:r>
                      <a:r>
                        <a:rPr lang="en-US" sz="2400" dirty="0"/>
                        <a:t>and </a:t>
                      </a:r>
                      <a:r>
                        <a:rPr lang="en-US" sz="2400" b="1" dirty="0"/>
                        <a:t>perception </a:t>
                      </a:r>
                      <a:r>
                        <a:rPr lang="en-US" sz="2400" dirty="0"/>
                        <a:t>of their experience using the prototype. </a:t>
                      </a:r>
                      <a:endParaRPr lang="en-IN" sz="2400" dirty="0"/>
                    </a:p>
                  </a:txBody>
                  <a:tcPr/>
                </a:tc>
                <a:extLst>
                  <a:ext uri="{0D108BD9-81ED-4DB2-BD59-A6C34878D82A}">
                    <a16:rowId xmlns:a16="http://schemas.microsoft.com/office/drawing/2014/main" val="4040533212"/>
                  </a:ext>
                </a:extLst>
              </a:tr>
            </a:tbl>
          </a:graphicData>
        </a:graphic>
      </p:graphicFrame>
    </p:spTree>
    <p:extLst>
      <p:ext uri="{BB962C8B-B14F-4D97-AF65-F5344CB8AC3E}">
        <p14:creationId xmlns:p14="http://schemas.microsoft.com/office/powerpoint/2010/main" val="3049887232"/>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47368-CF26-76F4-5AFC-0DA83CEAD5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A6FAD9-C8A7-3EAD-F1A1-EE2F0B234B77}"/>
              </a:ext>
            </a:extLst>
          </p:cNvPr>
          <p:cNvSpPr>
            <a:spLocks noGrp="1"/>
          </p:cNvSpPr>
          <p:nvPr>
            <p:ph type="title"/>
          </p:nvPr>
        </p:nvSpPr>
        <p:spPr/>
        <p:txBody>
          <a:bodyPr/>
          <a:lstStyle/>
          <a:p>
            <a:r>
              <a:rPr lang="en-US" dirty="0"/>
              <a:t>Design Validation &amp; Trade-offs</a:t>
            </a:r>
          </a:p>
        </p:txBody>
      </p:sp>
      <p:sp>
        <p:nvSpPr>
          <p:cNvPr id="3" name="Text Placeholder 2">
            <a:extLst>
              <a:ext uri="{FF2B5EF4-FFF2-40B4-BE49-F238E27FC236}">
                <a16:creationId xmlns:a16="http://schemas.microsoft.com/office/drawing/2014/main" id="{50FDFA52-6D22-3FE8-81CC-6AC5E43715F9}"/>
              </a:ext>
            </a:extLst>
          </p:cNvPr>
          <p:cNvSpPr>
            <a:spLocks noGrp="1"/>
          </p:cNvSpPr>
          <p:nvPr>
            <p:ph type="body" idx="1"/>
          </p:nvPr>
        </p:nvSpPr>
        <p:spPr>
          <a:xfrm>
            <a:off x="831850" y="4589463"/>
            <a:ext cx="10515600" cy="1500187"/>
          </a:xfrm>
        </p:spPr>
        <p:txBody>
          <a:bodyPr/>
          <a:lstStyle/>
          <a:p>
            <a:r>
              <a:rPr lang="en-IN" dirty="0"/>
              <a:t>Section – 5</a:t>
            </a:r>
          </a:p>
        </p:txBody>
      </p:sp>
    </p:spTree>
    <p:extLst>
      <p:ext uri="{BB962C8B-B14F-4D97-AF65-F5344CB8AC3E}">
        <p14:creationId xmlns:p14="http://schemas.microsoft.com/office/powerpoint/2010/main" val="3271573560"/>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E296C-7C09-7C6E-3D03-A2670B40A938}"/>
              </a:ext>
            </a:extLst>
          </p:cNvPr>
          <p:cNvSpPr>
            <a:spLocks noGrp="1"/>
          </p:cNvSpPr>
          <p:nvPr>
            <p:ph type="title"/>
          </p:nvPr>
        </p:nvSpPr>
        <p:spPr/>
        <p:txBody>
          <a:bodyPr/>
          <a:lstStyle/>
          <a:p>
            <a:r>
              <a:rPr lang="en-US" dirty="0"/>
              <a:t>Design Validation &amp; Trade-offs</a:t>
            </a:r>
            <a:endParaRPr lang="en-IN" dirty="0"/>
          </a:p>
        </p:txBody>
      </p:sp>
      <p:sp>
        <p:nvSpPr>
          <p:cNvPr id="3" name="Content Placeholder 2">
            <a:extLst>
              <a:ext uri="{FF2B5EF4-FFF2-40B4-BE49-F238E27FC236}">
                <a16:creationId xmlns:a16="http://schemas.microsoft.com/office/drawing/2014/main" id="{F5063B65-4CE0-EACF-E7EF-3E28A2CBBD46}"/>
              </a:ext>
            </a:extLst>
          </p:cNvPr>
          <p:cNvSpPr>
            <a:spLocks noGrp="1"/>
          </p:cNvSpPr>
          <p:nvPr>
            <p:ph idx="1"/>
          </p:nvPr>
        </p:nvSpPr>
        <p:spPr/>
        <p:txBody>
          <a:bodyPr/>
          <a:lstStyle/>
          <a:p>
            <a:r>
              <a:rPr lang="en-US" dirty="0"/>
              <a:t>Trade-offs in design refer to the </a:t>
            </a:r>
            <a:r>
              <a:rPr lang="en-US" b="1" dirty="0"/>
              <a:t>process of evaluating </a:t>
            </a:r>
            <a:r>
              <a:rPr lang="en-US" dirty="0"/>
              <a:t>and </a:t>
            </a:r>
            <a:r>
              <a:rPr lang="en-US" b="1" dirty="0"/>
              <a:t>deciding </a:t>
            </a:r>
            <a:r>
              <a:rPr lang="en-US" dirty="0"/>
              <a:t>between </a:t>
            </a:r>
            <a:r>
              <a:rPr lang="en-US" b="1" dirty="0"/>
              <a:t>different options </a:t>
            </a:r>
            <a:r>
              <a:rPr lang="en-US" dirty="0"/>
              <a:t>or </a:t>
            </a:r>
            <a:r>
              <a:rPr lang="en-US" b="1" dirty="0"/>
              <a:t>approaches</a:t>
            </a:r>
            <a:r>
              <a:rPr lang="en-US" dirty="0"/>
              <a:t>, </a:t>
            </a:r>
            <a:r>
              <a:rPr lang="en-US" b="1" dirty="0"/>
              <a:t>each with its </a:t>
            </a:r>
            <a:r>
              <a:rPr lang="en-US" dirty="0"/>
              <a:t>own set of </a:t>
            </a:r>
            <a:r>
              <a:rPr lang="en-US" b="1" dirty="0"/>
              <a:t>advantages </a:t>
            </a:r>
            <a:r>
              <a:rPr lang="en-US" dirty="0"/>
              <a:t>and </a:t>
            </a:r>
            <a:r>
              <a:rPr lang="en-US" b="1" dirty="0"/>
              <a:t>disadvantages</a:t>
            </a:r>
            <a:r>
              <a:rPr lang="en-US" dirty="0"/>
              <a:t>.</a:t>
            </a:r>
          </a:p>
          <a:p>
            <a:r>
              <a:rPr lang="en-US" dirty="0"/>
              <a:t>In design validation, </a:t>
            </a:r>
            <a:r>
              <a:rPr lang="en-US" b="1" dirty="0"/>
              <a:t>key trade-offs </a:t>
            </a:r>
            <a:r>
              <a:rPr lang="en-US" dirty="0"/>
              <a:t>involves;</a:t>
            </a:r>
          </a:p>
          <a:p>
            <a:pPr lvl="1"/>
            <a:r>
              <a:rPr lang="en-US" b="1" dirty="0"/>
              <a:t>Balancing the need </a:t>
            </a:r>
            <a:r>
              <a:rPr lang="en-US" dirty="0"/>
              <a:t>for thorough testing to </a:t>
            </a:r>
            <a:r>
              <a:rPr lang="en-US" b="1" dirty="0"/>
              <a:t>ensure quality with </a:t>
            </a:r>
            <a:r>
              <a:rPr lang="en-US" dirty="0"/>
              <a:t>the </a:t>
            </a:r>
            <a:r>
              <a:rPr lang="en-US" b="1" dirty="0"/>
              <a:t>constraints </a:t>
            </a:r>
            <a:r>
              <a:rPr lang="en-US" dirty="0"/>
              <a:t>of </a:t>
            </a:r>
            <a:r>
              <a:rPr lang="en-US" b="1" dirty="0"/>
              <a:t>time</a:t>
            </a:r>
            <a:r>
              <a:rPr lang="en-US" dirty="0"/>
              <a:t>, </a:t>
            </a:r>
            <a:r>
              <a:rPr lang="en-US" b="1" dirty="0"/>
              <a:t>cost</a:t>
            </a:r>
            <a:r>
              <a:rPr lang="en-US" dirty="0"/>
              <a:t>, and </a:t>
            </a:r>
            <a:r>
              <a:rPr lang="en-US" b="1" dirty="0"/>
              <a:t>resource </a:t>
            </a:r>
            <a:r>
              <a:rPr lang="en-US" dirty="0"/>
              <a:t>availability.</a:t>
            </a:r>
          </a:p>
          <a:p>
            <a:pPr lvl="1"/>
            <a:r>
              <a:rPr lang="en-US" dirty="0"/>
              <a:t>It leads to decisions about the </a:t>
            </a:r>
            <a:r>
              <a:rPr lang="en-US" b="1" dirty="0"/>
              <a:t>extent of test coverage</a:t>
            </a:r>
            <a:r>
              <a:rPr lang="en-US" dirty="0"/>
              <a:t>, the </a:t>
            </a:r>
            <a:r>
              <a:rPr lang="en-US" b="1" dirty="0"/>
              <a:t>level of test accuracy</a:t>
            </a:r>
            <a:r>
              <a:rPr lang="en-US" dirty="0"/>
              <a:t>, and the choice of </a:t>
            </a:r>
            <a:r>
              <a:rPr lang="en-US" b="1" dirty="0"/>
              <a:t>validation methods</a:t>
            </a:r>
            <a:r>
              <a:rPr lang="en-US" dirty="0"/>
              <a:t>.</a:t>
            </a:r>
          </a:p>
          <a:p>
            <a:pPr lvl="1"/>
            <a:r>
              <a:rPr lang="en-US" dirty="0"/>
              <a:t>It potentially impacts the </a:t>
            </a:r>
            <a:r>
              <a:rPr lang="en-US" b="1" dirty="0"/>
              <a:t>final product's reliability </a:t>
            </a:r>
            <a:r>
              <a:rPr lang="en-US" dirty="0"/>
              <a:t>and </a:t>
            </a:r>
            <a:r>
              <a:rPr lang="en-US" b="1" dirty="0"/>
              <a:t>time </a:t>
            </a:r>
            <a:r>
              <a:rPr lang="en-US" dirty="0"/>
              <a:t>to market. </a:t>
            </a:r>
          </a:p>
          <a:p>
            <a:endParaRPr lang="en-IN" dirty="0"/>
          </a:p>
        </p:txBody>
      </p:sp>
    </p:spTree>
    <p:extLst>
      <p:ext uri="{BB962C8B-B14F-4D97-AF65-F5344CB8AC3E}">
        <p14:creationId xmlns:p14="http://schemas.microsoft.com/office/powerpoint/2010/main" val="3406782529"/>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F49F7-51DD-1407-B9FA-D44605183716}"/>
              </a:ext>
            </a:extLst>
          </p:cNvPr>
          <p:cNvSpPr>
            <a:spLocks noGrp="1"/>
          </p:cNvSpPr>
          <p:nvPr>
            <p:ph type="title"/>
          </p:nvPr>
        </p:nvSpPr>
        <p:spPr/>
        <p:txBody>
          <a:bodyPr/>
          <a:lstStyle/>
          <a:p>
            <a:r>
              <a:rPr lang="en-IN" dirty="0"/>
              <a:t>Common trade-offs</a:t>
            </a:r>
          </a:p>
        </p:txBody>
      </p:sp>
      <p:graphicFrame>
        <p:nvGraphicFramePr>
          <p:cNvPr id="4" name="Content Placeholder 3">
            <a:extLst>
              <a:ext uri="{FF2B5EF4-FFF2-40B4-BE49-F238E27FC236}">
                <a16:creationId xmlns:a16="http://schemas.microsoft.com/office/drawing/2014/main" id="{34A80F45-F35F-FC88-3B34-E3652A915CD3}"/>
              </a:ext>
            </a:extLst>
          </p:cNvPr>
          <p:cNvGraphicFramePr>
            <a:graphicFrameLocks noGrp="1"/>
          </p:cNvGraphicFramePr>
          <p:nvPr>
            <p:ph idx="1"/>
            <p:extLst>
              <p:ext uri="{D42A27DB-BD31-4B8C-83A1-F6EECF244321}">
                <p14:modId xmlns:p14="http://schemas.microsoft.com/office/powerpoint/2010/main" val="677345830"/>
              </p:ext>
            </p:extLst>
          </p:nvPr>
        </p:nvGraphicFramePr>
        <p:xfrm>
          <a:off x="131763" y="863600"/>
          <a:ext cx="11911080" cy="4937760"/>
        </p:xfrm>
        <a:graphic>
          <a:graphicData uri="http://schemas.openxmlformats.org/drawingml/2006/table">
            <a:tbl>
              <a:tblPr firstRow="1" bandRow="1">
                <a:tableStyleId>{5C22544A-7EE6-4342-B048-85BDC9FD1C3A}</a:tableStyleId>
              </a:tblPr>
              <a:tblGrid>
                <a:gridCol w="539446">
                  <a:extLst>
                    <a:ext uri="{9D8B030D-6E8A-4147-A177-3AD203B41FA5}">
                      <a16:colId xmlns:a16="http://schemas.microsoft.com/office/drawing/2014/main" val="1050743570"/>
                    </a:ext>
                  </a:extLst>
                </a:gridCol>
                <a:gridCol w="1566153">
                  <a:extLst>
                    <a:ext uri="{9D8B030D-6E8A-4147-A177-3AD203B41FA5}">
                      <a16:colId xmlns:a16="http://schemas.microsoft.com/office/drawing/2014/main" val="433591323"/>
                    </a:ext>
                  </a:extLst>
                </a:gridCol>
                <a:gridCol w="4747098">
                  <a:extLst>
                    <a:ext uri="{9D8B030D-6E8A-4147-A177-3AD203B41FA5}">
                      <a16:colId xmlns:a16="http://schemas.microsoft.com/office/drawing/2014/main" val="3413064011"/>
                    </a:ext>
                  </a:extLst>
                </a:gridCol>
                <a:gridCol w="5058383">
                  <a:extLst>
                    <a:ext uri="{9D8B030D-6E8A-4147-A177-3AD203B41FA5}">
                      <a16:colId xmlns:a16="http://schemas.microsoft.com/office/drawing/2014/main" val="1206848856"/>
                    </a:ext>
                  </a:extLst>
                </a:gridCol>
              </a:tblGrid>
              <a:tr h="370840">
                <a:tc>
                  <a:txBody>
                    <a:bodyPr/>
                    <a:lstStyle/>
                    <a:p>
                      <a:r>
                        <a:rPr lang="en-IN" sz="2000" dirty="0"/>
                        <a:t>Sr.</a:t>
                      </a:r>
                    </a:p>
                  </a:txBody>
                  <a:tcPr/>
                </a:tc>
                <a:tc>
                  <a:txBody>
                    <a:bodyPr/>
                    <a:lstStyle/>
                    <a:p>
                      <a:r>
                        <a:rPr lang="en-IN" sz="2000" dirty="0"/>
                        <a:t>Trade-offs</a:t>
                      </a:r>
                    </a:p>
                  </a:txBody>
                  <a:tcPr/>
                </a:tc>
                <a:tc>
                  <a:txBody>
                    <a:bodyPr/>
                    <a:lstStyle/>
                    <a:p>
                      <a:r>
                        <a:rPr lang="en-IN" sz="2000" dirty="0"/>
                        <a:t>Description</a:t>
                      </a:r>
                    </a:p>
                  </a:txBody>
                  <a:tcPr/>
                </a:tc>
                <a:tc>
                  <a:txBody>
                    <a:bodyPr/>
                    <a:lstStyle/>
                    <a:p>
                      <a:r>
                        <a:rPr lang="en-IN" sz="2000" dirty="0"/>
                        <a:t>Example</a:t>
                      </a:r>
                    </a:p>
                  </a:txBody>
                  <a:tcPr/>
                </a:tc>
                <a:extLst>
                  <a:ext uri="{0D108BD9-81ED-4DB2-BD59-A6C34878D82A}">
                    <a16:rowId xmlns:a16="http://schemas.microsoft.com/office/drawing/2014/main" val="1726188872"/>
                  </a:ext>
                </a:extLst>
              </a:tr>
              <a:tr h="370840">
                <a:tc>
                  <a:txBody>
                    <a:bodyPr/>
                    <a:lstStyle/>
                    <a:p>
                      <a:r>
                        <a:rPr lang="en-IN" sz="2000" dirty="0"/>
                        <a:t>1</a:t>
                      </a:r>
                    </a:p>
                  </a:txBody>
                  <a:tcPr/>
                </a:tc>
                <a:tc>
                  <a:txBody>
                    <a:bodyPr/>
                    <a:lstStyle/>
                    <a:p>
                      <a:r>
                        <a:rPr lang="en-US" sz="2000" b="1" dirty="0"/>
                        <a:t>Performance </a:t>
                      </a:r>
                    </a:p>
                    <a:p>
                      <a:r>
                        <a:rPr lang="en-US" sz="2000" b="0" dirty="0"/>
                        <a:t>vs.</a:t>
                      </a:r>
                      <a:r>
                        <a:rPr lang="en-US" sz="2000" b="1" dirty="0"/>
                        <a:t> Cost</a:t>
                      </a:r>
                      <a:endParaRPr lang="en-IN" sz="2000" b="1" dirty="0"/>
                    </a:p>
                  </a:txBody>
                  <a:tcPr/>
                </a:tc>
                <a:tc>
                  <a:txBody>
                    <a:bodyPr/>
                    <a:lstStyle/>
                    <a:p>
                      <a:pPr algn="just"/>
                      <a:r>
                        <a:rPr lang="en-US" sz="2000" dirty="0"/>
                        <a:t>Higher performance materials and components </a:t>
                      </a:r>
                      <a:r>
                        <a:rPr lang="en-US" sz="2000" b="1" dirty="0"/>
                        <a:t>may improve functionality </a:t>
                      </a:r>
                      <a:r>
                        <a:rPr lang="en-US" sz="2000" dirty="0"/>
                        <a:t>but </a:t>
                      </a:r>
                      <a:r>
                        <a:rPr lang="en-US" sz="2000" b="1" dirty="0"/>
                        <a:t>often </a:t>
                      </a:r>
                      <a:r>
                        <a:rPr lang="en-US" sz="2000" dirty="0"/>
                        <a:t>come </a:t>
                      </a:r>
                      <a:r>
                        <a:rPr lang="en-US" sz="2000" b="1" dirty="0"/>
                        <a:t>at a higher price</a:t>
                      </a:r>
                      <a:r>
                        <a:rPr lang="en-US" sz="2000" dirty="0"/>
                        <a:t>.</a:t>
                      </a:r>
                      <a:endParaRPr lang="en-IN" sz="2000" dirty="0"/>
                    </a:p>
                  </a:txBody>
                  <a:tcPr/>
                </a:tc>
                <a:tc>
                  <a:txBody>
                    <a:bodyPr/>
                    <a:lstStyle/>
                    <a:p>
                      <a:pPr marL="0" indent="0" algn="just">
                        <a:buFont typeface="Arial" panose="020B0604020202020204" pitchFamily="34" charset="0"/>
                        <a:buNone/>
                      </a:pPr>
                      <a:r>
                        <a:rPr lang="en-US" sz="2000" dirty="0"/>
                        <a:t>Instagram optimizes image and video compression for smooth performance, but </a:t>
                      </a:r>
                      <a:r>
                        <a:rPr lang="en-US" sz="2000" b="1" dirty="0"/>
                        <a:t>higher compression reduces quality</a:t>
                      </a:r>
                      <a:r>
                        <a:rPr lang="en-US" sz="2000" dirty="0"/>
                        <a:t>, impacting user experience. </a:t>
                      </a:r>
                    </a:p>
                    <a:p>
                      <a:pPr marL="0" indent="0" algn="just">
                        <a:buFont typeface="Arial" panose="020B0604020202020204" pitchFamily="34" charset="0"/>
                        <a:buNone/>
                      </a:pPr>
                      <a:r>
                        <a:rPr lang="en-US" sz="2000" dirty="0"/>
                        <a:t>Reducing compression would improve quality but increase server and storage costs.</a:t>
                      </a:r>
                      <a:endParaRPr lang="en-IN" sz="2000" dirty="0"/>
                    </a:p>
                  </a:txBody>
                  <a:tcPr/>
                </a:tc>
                <a:extLst>
                  <a:ext uri="{0D108BD9-81ED-4DB2-BD59-A6C34878D82A}">
                    <a16:rowId xmlns:a16="http://schemas.microsoft.com/office/drawing/2014/main" val="1948563999"/>
                  </a:ext>
                </a:extLst>
              </a:tr>
              <a:tr h="370840">
                <a:tc>
                  <a:txBody>
                    <a:bodyPr/>
                    <a:lstStyle/>
                    <a:p>
                      <a:r>
                        <a:rPr lang="en-IN" sz="2000" dirty="0"/>
                        <a:t>2</a:t>
                      </a:r>
                    </a:p>
                  </a:txBody>
                  <a:tcPr/>
                </a:tc>
                <a:tc>
                  <a:txBody>
                    <a:bodyPr/>
                    <a:lstStyle/>
                    <a:p>
                      <a:r>
                        <a:rPr lang="en-US" sz="2000" b="1" dirty="0"/>
                        <a:t>Reliability </a:t>
                      </a:r>
                    </a:p>
                    <a:p>
                      <a:r>
                        <a:rPr lang="en-US" sz="2000" b="0" dirty="0"/>
                        <a:t>vs.</a:t>
                      </a:r>
                      <a:r>
                        <a:rPr lang="en-US" sz="2000" b="1" dirty="0"/>
                        <a:t> Time-to-Market</a:t>
                      </a:r>
                      <a:endParaRPr lang="en-IN" sz="2000" b="1" dirty="0"/>
                    </a:p>
                  </a:txBody>
                  <a:tcPr/>
                </a:tc>
                <a:tc>
                  <a:txBody>
                    <a:bodyPr/>
                    <a:lstStyle/>
                    <a:p>
                      <a:pPr algn="just"/>
                      <a:r>
                        <a:rPr lang="en-US" sz="2000" dirty="0"/>
                        <a:t>Extensive </a:t>
                      </a:r>
                      <a:r>
                        <a:rPr lang="en-US" sz="2000" b="1" dirty="0"/>
                        <a:t>testing ensures reliability but </a:t>
                      </a:r>
                      <a:r>
                        <a:rPr lang="en-US" sz="2000" dirty="0"/>
                        <a:t>can </a:t>
                      </a:r>
                      <a:r>
                        <a:rPr lang="en-US" sz="2000" b="1" dirty="0"/>
                        <a:t>delay product launch</a:t>
                      </a:r>
                      <a:r>
                        <a:rPr lang="en-US" sz="2000" dirty="0"/>
                        <a:t>.</a:t>
                      </a:r>
                      <a:endParaRPr lang="en-IN" sz="2000" dirty="0"/>
                    </a:p>
                  </a:txBody>
                  <a:tcPr/>
                </a:tc>
                <a:tc>
                  <a:txBody>
                    <a:bodyPr/>
                    <a:lstStyle/>
                    <a:p>
                      <a:pPr marL="0" indent="0" algn="just">
                        <a:buFont typeface="Arial" panose="020B0604020202020204" pitchFamily="34" charset="0"/>
                        <a:buNone/>
                      </a:pPr>
                      <a:r>
                        <a:rPr lang="en-US" sz="2000" dirty="0"/>
                        <a:t>Instagram introduces new features like </a:t>
                      </a:r>
                      <a:r>
                        <a:rPr lang="en-US" sz="2000" b="1" dirty="0"/>
                        <a:t>Reels </a:t>
                      </a:r>
                      <a:r>
                        <a:rPr lang="en-US" sz="2000" dirty="0"/>
                        <a:t>and </a:t>
                      </a:r>
                      <a:r>
                        <a:rPr lang="en-US" sz="2000" b="1" dirty="0"/>
                        <a:t>Threads </a:t>
                      </a:r>
                      <a:r>
                        <a:rPr lang="en-US" sz="2000" dirty="0"/>
                        <a:t>quickly to stay competitive, sometimes at the </a:t>
                      </a:r>
                      <a:r>
                        <a:rPr lang="en-US" sz="2000" b="1" dirty="0"/>
                        <a:t>cost of initial bugs </a:t>
                      </a:r>
                      <a:r>
                        <a:rPr lang="en-US" sz="2000" dirty="0"/>
                        <a:t>or </a:t>
                      </a:r>
                      <a:r>
                        <a:rPr lang="en-US" sz="2000" b="1" dirty="0"/>
                        <a:t>glitches </a:t>
                      </a:r>
                      <a:r>
                        <a:rPr lang="en-US" sz="2000" dirty="0"/>
                        <a:t>that are fixed post-launch.</a:t>
                      </a:r>
                      <a:endParaRPr lang="en-IN" sz="2000" dirty="0"/>
                    </a:p>
                  </a:txBody>
                  <a:tcPr/>
                </a:tc>
                <a:extLst>
                  <a:ext uri="{0D108BD9-81ED-4DB2-BD59-A6C34878D82A}">
                    <a16:rowId xmlns:a16="http://schemas.microsoft.com/office/drawing/2014/main" val="325938579"/>
                  </a:ext>
                </a:extLst>
              </a:tr>
              <a:tr h="370840">
                <a:tc>
                  <a:txBody>
                    <a:bodyPr/>
                    <a:lstStyle/>
                    <a:p>
                      <a:r>
                        <a:rPr lang="en-IN" sz="2000" dirty="0"/>
                        <a:t>3</a:t>
                      </a:r>
                    </a:p>
                  </a:txBody>
                  <a:tcPr/>
                </a:tc>
                <a:tc>
                  <a:txBody>
                    <a:bodyPr/>
                    <a:lstStyle/>
                    <a:p>
                      <a:r>
                        <a:rPr lang="en-US" sz="2000" b="1" dirty="0"/>
                        <a:t>Innovation </a:t>
                      </a:r>
                    </a:p>
                    <a:p>
                      <a:r>
                        <a:rPr lang="en-US" sz="2000" b="0" dirty="0"/>
                        <a:t>vs.</a:t>
                      </a:r>
                      <a:r>
                        <a:rPr lang="en-US" sz="2000" b="1" dirty="0"/>
                        <a:t> Risk</a:t>
                      </a:r>
                      <a:endParaRPr lang="en-IN" sz="2000" b="1" dirty="0"/>
                    </a:p>
                  </a:txBody>
                  <a:tcPr/>
                </a:tc>
                <a:tc>
                  <a:txBody>
                    <a:bodyPr/>
                    <a:lstStyle/>
                    <a:p>
                      <a:pPr algn="just"/>
                      <a:r>
                        <a:rPr lang="en-US" sz="2000" dirty="0"/>
                        <a:t>Cutting-edge </a:t>
                      </a:r>
                      <a:r>
                        <a:rPr lang="en-US" sz="2000" b="1" dirty="0"/>
                        <a:t>designs can differentiate </a:t>
                      </a:r>
                      <a:r>
                        <a:rPr lang="en-US" sz="2000" dirty="0"/>
                        <a:t>a product but introduce potential failure points.</a:t>
                      </a:r>
                      <a:endParaRPr lang="en-IN" sz="2000" dirty="0"/>
                    </a:p>
                  </a:txBody>
                  <a:tcPr/>
                </a:tc>
                <a:tc>
                  <a:txBody>
                    <a:bodyPr/>
                    <a:lstStyle/>
                    <a:p>
                      <a:pPr algn="just"/>
                      <a:r>
                        <a:rPr lang="en-US" sz="2000" dirty="0"/>
                        <a:t>Instagram's algorithmic feed innovation boosts engagement but risks user reaction if it </a:t>
                      </a:r>
                      <a:r>
                        <a:rPr lang="en-US" sz="2000" b="1" dirty="0"/>
                        <a:t>prioritizes ads</a:t>
                      </a:r>
                      <a:r>
                        <a:rPr lang="en-US" sz="2000" dirty="0"/>
                        <a:t> or </a:t>
                      </a:r>
                      <a:r>
                        <a:rPr lang="en-US" sz="2000" b="1" dirty="0"/>
                        <a:t>irrelevant content over user preferences</a:t>
                      </a:r>
                      <a:r>
                        <a:rPr lang="en-US" sz="2000" dirty="0"/>
                        <a:t>.</a:t>
                      </a:r>
                      <a:endParaRPr lang="en-IN" sz="2000" dirty="0"/>
                    </a:p>
                  </a:txBody>
                  <a:tcPr/>
                </a:tc>
                <a:extLst>
                  <a:ext uri="{0D108BD9-81ED-4DB2-BD59-A6C34878D82A}">
                    <a16:rowId xmlns:a16="http://schemas.microsoft.com/office/drawing/2014/main" val="254163888"/>
                  </a:ext>
                </a:extLst>
              </a:tr>
            </a:tbl>
          </a:graphicData>
        </a:graphic>
      </p:graphicFrame>
    </p:spTree>
    <p:extLst>
      <p:ext uri="{BB962C8B-B14F-4D97-AF65-F5344CB8AC3E}">
        <p14:creationId xmlns:p14="http://schemas.microsoft.com/office/powerpoint/2010/main" val="2400235778"/>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D02FC0-2915-6378-D586-D1F89CD2F7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0DAA8F-1A70-7259-19C1-D0095786C5B0}"/>
              </a:ext>
            </a:extLst>
          </p:cNvPr>
          <p:cNvSpPr>
            <a:spLocks noGrp="1"/>
          </p:cNvSpPr>
          <p:nvPr>
            <p:ph type="title"/>
          </p:nvPr>
        </p:nvSpPr>
        <p:spPr/>
        <p:txBody>
          <a:bodyPr/>
          <a:lstStyle/>
          <a:p>
            <a:r>
              <a:rPr lang="en-IN" dirty="0"/>
              <a:t>Common trade-offs</a:t>
            </a:r>
          </a:p>
        </p:txBody>
      </p:sp>
      <p:graphicFrame>
        <p:nvGraphicFramePr>
          <p:cNvPr id="4" name="Content Placeholder 3">
            <a:extLst>
              <a:ext uri="{FF2B5EF4-FFF2-40B4-BE49-F238E27FC236}">
                <a16:creationId xmlns:a16="http://schemas.microsoft.com/office/drawing/2014/main" id="{89E06462-3876-D1D9-1281-DFADF1A5D88A}"/>
              </a:ext>
            </a:extLst>
          </p:cNvPr>
          <p:cNvGraphicFramePr>
            <a:graphicFrameLocks noGrp="1"/>
          </p:cNvGraphicFramePr>
          <p:nvPr>
            <p:ph idx="1"/>
            <p:extLst>
              <p:ext uri="{D42A27DB-BD31-4B8C-83A1-F6EECF244321}">
                <p14:modId xmlns:p14="http://schemas.microsoft.com/office/powerpoint/2010/main" val="3598786682"/>
              </p:ext>
            </p:extLst>
          </p:nvPr>
        </p:nvGraphicFramePr>
        <p:xfrm>
          <a:off x="131763" y="863600"/>
          <a:ext cx="11911080" cy="4328160"/>
        </p:xfrm>
        <a:graphic>
          <a:graphicData uri="http://schemas.openxmlformats.org/drawingml/2006/table">
            <a:tbl>
              <a:tblPr firstRow="1" bandRow="1">
                <a:tableStyleId>{5C22544A-7EE6-4342-B048-85BDC9FD1C3A}</a:tableStyleId>
              </a:tblPr>
              <a:tblGrid>
                <a:gridCol w="539446">
                  <a:extLst>
                    <a:ext uri="{9D8B030D-6E8A-4147-A177-3AD203B41FA5}">
                      <a16:colId xmlns:a16="http://schemas.microsoft.com/office/drawing/2014/main" val="1050743570"/>
                    </a:ext>
                  </a:extLst>
                </a:gridCol>
                <a:gridCol w="2013625">
                  <a:extLst>
                    <a:ext uri="{9D8B030D-6E8A-4147-A177-3AD203B41FA5}">
                      <a16:colId xmlns:a16="http://schemas.microsoft.com/office/drawing/2014/main" val="433591323"/>
                    </a:ext>
                  </a:extLst>
                </a:gridCol>
                <a:gridCol w="4533089">
                  <a:extLst>
                    <a:ext uri="{9D8B030D-6E8A-4147-A177-3AD203B41FA5}">
                      <a16:colId xmlns:a16="http://schemas.microsoft.com/office/drawing/2014/main" val="3413064011"/>
                    </a:ext>
                  </a:extLst>
                </a:gridCol>
                <a:gridCol w="4824920">
                  <a:extLst>
                    <a:ext uri="{9D8B030D-6E8A-4147-A177-3AD203B41FA5}">
                      <a16:colId xmlns:a16="http://schemas.microsoft.com/office/drawing/2014/main" val="1206848856"/>
                    </a:ext>
                  </a:extLst>
                </a:gridCol>
              </a:tblGrid>
              <a:tr h="370840">
                <a:tc>
                  <a:txBody>
                    <a:bodyPr/>
                    <a:lstStyle/>
                    <a:p>
                      <a:r>
                        <a:rPr lang="en-IN" sz="2000" dirty="0"/>
                        <a:t>Sr.</a:t>
                      </a:r>
                    </a:p>
                  </a:txBody>
                  <a:tcPr/>
                </a:tc>
                <a:tc>
                  <a:txBody>
                    <a:bodyPr/>
                    <a:lstStyle/>
                    <a:p>
                      <a:r>
                        <a:rPr lang="en-IN" sz="2000" dirty="0"/>
                        <a:t>Trade-offs</a:t>
                      </a:r>
                    </a:p>
                  </a:txBody>
                  <a:tcPr/>
                </a:tc>
                <a:tc>
                  <a:txBody>
                    <a:bodyPr/>
                    <a:lstStyle/>
                    <a:p>
                      <a:r>
                        <a:rPr lang="en-IN" sz="2000" dirty="0"/>
                        <a:t>Description</a:t>
                      </a:r>
                    </a:p>
                  </a:txBody>
                  <a:tcPr/>
                </a:tc>
                <a:tc>
                  <a:txBody>
                    <a:bodyPr/>
                    <a:lstStyle/>
                    <a:p>
                      <a:r>
                        <a:rPr lang="en-IN" sz="2000" dirty="0"/>
                        <a:t>Example</a:t>
                      </a:r>
                    </a:p>
                  </a:txBody>
                  <a:tcPr/>
                </a:tc>
                <a:extLst>
                  <a:ext uri="{0D108BD9-81ED-4DB2-BD59-A6C34878D82A}">
                    <a16:rowId xmlns:a16="http://schemas.microsoft.com/office/drawing/2014/main" val="1726188872"/>
                  </a:ext>
                </a:extLst>
              </a:tr>
              <a:tr h="370840">
                <a:tc>
                  <a:txBody>
                    <a:bodyPr/>
                    <a:lstStyle/>
                    <a:p>
                      <a:r>
                        <a:rPr lang="en-IN" sz="2000" dirty="0"/>
                        <a:t>4</a:t>
                      </a:r>
                    </a:p>
                  </a:txBody>
                  <a:tcPr/>
                </a:tc>
                <a:tc>
                  <a:txBody>
                    <a:bodyPr/>
                    <a:lstStyle/>
                    <a:p>
                      <a:r>
                        <a:rPr lang="en-US" sz="2000" b="1" dirty="0"/>
                        <a:t>Manufacturability </a:t>
                      </a:r>
                      <a:r>
                        <a:rPr lang="en-US" sz="2000" b="0" dirty="0"/>
                        <a:t>vs. </a:t>
                      </a:r>
                      <a:r>
                        <a:rPr lang="en-US" sz="2000" b="1" dirty="0"/>
                        <a:t>Customization</a:t>
                      </a:r>
                      <a:endParaRPr lang="en-IN" sz="2000" b="1" dirty="0"/>
                    </a:p>
                  </a:txBody>
                  <a:tcPr/>
                </a:tc>
                <a:tc>
                  <a:txBody>
                    <a:bodyPr/>
                    <a:lstStyle/>
                    <a:p>
                      <a:pPr algn="just"/>
                      <a:r>
                        <a:rPr lang="en-US" sz="2000" dirty="0"/>
                        <a:t>Highly </a:t>
                      </a:r>
                      <a:r>
                        <a:rPr lang="en-US" sz="2000" b="1" dirty="0"/>
                        <a:t>customized designs may not be </a:t>
                      </a:r>
                      <a:r>
                        <a:rPr lang="en-US" sz="2000" dirty="0"/>
                        <a:t>easily </a:t>
                      </a:r>
                      <a:r>
                        <a:rPr lang="en-US" sz="2000" b="1" dirty="0"/>
                        <a:t>scalable </a:t>
                      </a:r>
                      <a:r>
                        <a:rPr lang="en-US" sz="2000" dirty="0"/>
                        <a:t>for mass production.</a:t>
                      </a:r>
                      <a:endParaRPr lang="en-IN" sz="2000" dirty="0"/>
                    </a:p>
                  </a:txBody>
                  <a:tcPr/>
                </a:tc>
                <a:tc>
                  <a:txBody>
                    <a:bodyPr/>
                    <a:lstStyle/>
                    <a:p>
                      <a:pPr marL="0" indent="0" algn="just">
                        <a:buFont typeface="Arial" panose="020B0604020202020204" pitchFamily="34" charset="0"/>
                        <a:buNone/>
                      </a:pPr>
                      <a:r>
                        <a:rPr lang="en-US" sz="2000" dirty="0"/>
                        <a:t>Instagram allows custom filters and effects, but </a:t>
                      </a:r>
                      <a:r>
                        <a:rPr lang="en-US" sz="2000" b="1" dirty="0"/>
                        <a:t>fully customizable user interfaces </a:t>
                      </a:r>
                      <a:r>
                        <a:rPr lang="en-US" sz="2000" dirty="0"/>
                        <a:t>would </a:t>
                      </a:r>
                      <a:r>
                        <a:rPr lang="en-US" sz="2000" b="1" dirty="0"/>
                        <a:t>complicate app maintenance </a:t>
                      </a:r>
                      <a:r>
                        <a:rPr lang="en-US" sz="2000" dirty="0"/>
                        <a:t>and consistency across devices.</a:t>
                      </a:r>
                      <a:endParaRPr lang="en-IN" sz="2000" dirty="0"/>
                    </a:p>
                  </a:txBody>
                  <a:tcPr/>
                </a:tc>
                <a:extLst>
                  <a:ext uri="{0D108BD9-81ED-4DB2-BD59-A6C34878D82A}">
                    <a16:rowId xmlns:a16="http://schemas.microsoft.com/office/drawing/2014/main" val="1948563999"/>
                  </a:ext>
                </a:extLst>
              </a:tr>
              <a:tr h="370840">
                <a:tc>
                  <a:txBody>
                    <a:bodyPr/>
                    <a:lstStyle/>
                    <a:p>
                      <a:r>
                        <a:rPr lang="en-IN" sz="2000" dirty="0"/>
                        <a:t>5</a:t>
                      </a:r>
                    </a:p>
                  </a:txBody>
                  <a:tcPr/>
                </a:tc>
                <a:tc>
                  <a:txBody>
                    <a:bodyPr/>
                    <a:lstStyle/>
                    <a:p>
                      <a:r>
                        <a:rPr lang="en-US" sz="2000" b="1" dirty="0"/>
                        <a:t>Safety </a:t>
                      </a:r>
                      <a:r>
                        <a:rPr lang="en-US" sz="2000" b="0" dirty="0"/>
                        <a:t>vs.</a:t>
                      </a:r>
                      <a:r>
                        <a:rPr lang="en-US" sz="2000" b="1" dirty="0"/>
                        <a:t> Weight/Size </a:t>
                      </a:r>
                      <a:endParaRPr lang="en-IN" sz="2000" b="1" dirty="0"/>
                    </a:p>
                  </a:txBody>
                  <a:tcPr/>
                </a:tc>
                <a:tc>
                  <a:txBody>
                    <a:bodyPr/>
                    <a:lstStyle/>
                    <a:p>
                      <a:pPr algn="just"/>
                      <a:r>
                        <a:rPr lang="en-US" sz="2000" b="1" dirty="0"/>
                        <a:t>Adding safety features </a:t>
                      </a:r>
                      <a:r>
                        <a:rPr lang="en-US" sz="2000" dirty="0"/>
                        <a:t>may </a:t>
                      </a:r>
                      <a:r>
                        <a:rPr lang="en-US" sz="2000" b="1" dirty="0"/>
                        <a:t>increase </a:t>
                      </a:r>
                      <a:r>
                        <a:rPr lang="en-US" sz="2000" dirty="0"/>
                        <a:t>the weight or </a:t>
                      </a:r>
                      <a:r>
                        <a:rPr lang="en-US" sz="2000" b="1" dirty="0"/>
                        <a:t>bulkiness of a product</a:t>
                      </a:r>
                      <a:r>
                        <a:rPr lang="en-US" sz="2000" dirty="0"/>
                        <a:t>, impacting usability.</a:t>
                      </a:r>
                      <a:endParaRPr lang="en-IN" sz="2000" dirty="0"/>
                    </a:p>
                  </a:txBody>
                  <a:tcPr/>
                </a:tc>
                <a:tc>
                  <a:txBody>
                    <a:bodyPr/>
                    <a:lstStyle/>
                    <a:p>
                      <a:pPr marL="0" indent="0" algn="just">
                        <a:buFont typeface="Arial" panose="020B0604020202020204" pitchFamily="34" charset="0"/>
                        <a:buNone/>
                      </a:pPr>
                      <a:r>
                        <a:rPr lang="en-US" sz="2000" dirty="0"/>
                        <a:t>Adding content moderation and </a:t>
                      </a:r>
                      <a:r>
                        <a:rPr lang="en-US" sz="2000" b="1" dirty="0"/>
                        <a:t>parental controls improves safety </a:t>
                      </a:r>
                      <a:r>
                        <a:rPr lang="en-US" sz="2000" dirty="0"/>
                        <a:t>but increases </a:t>
                      </a:r>
                      <a:r>
                        <a:rPr lang="en-US" sz="2000" b="1" dirty="0"/>
                        <a:t>app size </a:t>
                      </a:r>
                      <a:r>
                        <a:rPr lang="en-US" sz="2000" dirty="0"/>
                        <a:t>and </a:t>
                      </a:r>
                      <a:r>
                        <a:rPr lang="en-US" sz="2000" b="1" dirty="0"/>
                        <a:t>processing needs</a:t>
                      </a:r>
                      <a:r>
                        <a:rPr lang="en-US" sz="2000" dirty="0"/>
                        <a:t>, which could </a:t>
                      </a:r>
                      <a:r>
                        <a:rPr lang="en-US" sz="2000" b="1" dirty="0"/>
                        <a:t>slow down older devices</a:t>
                      </a:r>
                      <a:r>
                        <a:rPr lang="en-US" sz="2000" dirty="0"/>
                        <a:t>.</a:t>
                      </a:r>
                      <a:endParaRPr lang="en-IN" sz="2000" dirty="0"/>
                    </a:p>
                  </a:txBody>
                  <a:tcPr/>
                </a:tc>
                <a:extLst>
                  <a:ext uri="{0D108BD9-81ED-4DB2-BD59-A6C34878D82A}">
                    <a16:rowId xmlns:a16="http://schemas.microsoft.com/office/drawing/2014/main" val="325938579"/>
                  </a:ext>
                </a:extLst>
              </a:tr>
              <a:tr h="370840">
                <a:tc>
                  <a:txBody>
                    <a:bodyPr/>
                    <a:lstStyle/>
                    <a:p>
                      <a:r>
                        <a:rPr lang="en-IN" sz="2000" dirty="0"/>
                        <a:t>6</a:t>
                      </a:r>
                    </a:p>
                  </a:txBody>
                  <a:tcPr/>
                </a:tc>
                <a:tc>
                  <a:txBody>
                    <a:bodyPr/>
                    <a:lstStyle/>
                    <a:p>
                      <a:r>
                        <a:rPr lang="en-US" sz="2000" b="1" dirty="0"/>
                        <a:t>Regulatory Compliance </a:t>
                      </a:r>
                      <a:r>
                        <a:rPr lang="en-US" sz="2000" b="0" dirty="0"/>
                        <a:t>vs. </a:t>
                      </a:r>
                      <a:r>
                        <a:rPr lang="en-US" sz="2000" b="1" dirty="0"/>
                        <a:t>Design Freedom</a:t>
                      </a:r>
                      <a:endParaRPr lang="en-IN" sz="2000" b="1" dirty="0"/>
                    </a:p>
                  </a:txBody>
                  <a:tcPr/>
                </a:tc>
                <a:tc>
                  <a:txBody>
                    <a:bodyPr/>
                    <a:lstStyle/>
                    <a:p>
                      <a:pPr algn="just"/>
                      <a:r>
                        <a:rPr lang="en-US" sz="2000" dirty="0"/>
                        <a:t>Meeting industry </a:t>
                      </a:r>
                      <a:r>
                        <a:rPr lang="en-US" sz="2000" b="1" dirty="0"/>
                        <a:t>regulations may limit design flexibility</a:t>
                      </a:r>
                      <a:r>
                        <a:rPr lang="en-US" sz="2000" dirty="0"/>
                        <a:t>.</a:t>
                      </a:r>
                      <a:endParaRPr lang="en-IN" sz="2000" dirty="0"/>
                    </a:p>
                  </a:txBody>
                  <a:tcPr/>
                </a:tc>
                <a:tc>
                  <a:txBody>
                    <a:bodyPr/>
                    <a:lstStyle/>
                    <a:p>
                      <a:pPr algn="just"/>
                      <a:r>
                        <a:rPr lang="en-US" sz="2000" dirty="0"/>
                        <a:t>Instagram must </a:t>
                      </a:r>
                      <a:r>
                        <a:rPr lang="en-US" sz="2000" b="1" dirty="0"/>
                        <a:t>comply with GDPR*</a:t>
                      </a:r>
                      <a:r>
                        <a:rPr lang="en-US" sz="2000" dirty="0"/>
                        <a:t> and </a:t>
                      </a:r>
                      <a:r>
                        <a:rPr lang="en-US" sz="2000" b="1" dirty="0"/>
                        <a:t>data privacy laws</a:t>
                      </a:r>
                      <a:r>
                        <a:rPr lang="en-US" sz="2000" dirty="0"/>
                        <a:t>, which </a:t>
                      </a:r>
                      <a:r>
                        <a:rPr lang="en-US" sz="2000" b="1" dirty="0"/>
                        <a:t>restrict </a:t>
                      </a:r>
                      <a:r>
                        <a:rPr lang="en-US" sz="2000" dirty="0"/>
                        <a:t>certain </a:t>
                      </a:r>
                      <a:r>
                        <a:rPr lang="en-US" sz="2000" b="1" dirty="0"/>
                        <a:t>tracking </a:t>
                      </a:r>
                      <a:r>
                        <a:rPr lang="en-US" sz="2000" b="0" dirty="0"/>
                        <a:t>and </a:t>
                      </a:r>
                      <a:r>
                        <a:rPr lang="en-US" sz="2000" b="1" dirty="0"/>
                        <a:t>personalization features </a:t>
                      </a:r>
                      <a:r>
                        <a:rPr lang="en-US" sz="2000" dirty="0"/>
                        <a:t>that could enhance user experience.</a:t>
                      </a:r>
                      <a:endParaRPr lang="en-IN" sz="2000" dirty="0"/>
                    </a:p>
                  </a:txBody>
                  <a:tcPr/>
                </a:tc>
                <a:extLst>
                  <a:ext uri="{0D108BD9-81ED-4DB2-BD59-A6C34878D82A}">
                    <a16:rowId xmlns:a16="http://schemas.microsoft.com/office/drawing/2014/main" val="254163888"/>
                  </a:ext>
                </a:extLst>
              </a:tr>
            </a:tbl>
          </a:graphicData>
        </a:graphic>
      </p:graphicFrame>
      <p:sp>
        <p:nvSpPr>
          <p:cNvPr id="3" name="TextBox 2">
            <a:extLst>
              <a:ext uri="{FF2B5EF4-FFF2-40B4-BE49-F238E27FC236}">
                <a16:creationId xmlns:a16="http://schemas.microsoft.com/office/drawing/2014/main" id="{05D21554-6D49-D4E8-05F6-560373F54F20}"/>
              </a:ext>
            </a:extLst>
          </p:cNvPr>
          <p:cNvSpPr txBox="1"/>
          <p:nvPr/>
        </p:nvSpPr>
        <p:spPr>
          <a:xfrm>
            <a:off x="131763" y="5191760"/>
            <a:ext cx="4235455" cy="369332"/>
          </a:xfrm>
          <a:prstGeom prst="rect">
            <a:avLst/>
          </a:prstGeom>
          <a:noFill/>
        </p:spPr>
        <p:txBody>
          <a:bodyPr wrap="none" rtlCol="0">
            <a:spAutoFit/>
          </a:bodyPr>
          <a:lstStyle/>
          <a:p>
            <a:r>
              <a:rPr lang="en-IN" b="1" dirty="0"/>
              <a:t>*GDPR</a:t>
            </a:r>
            <a:r>
              <a:rPr lang="en-IN" dirty="0"/>
              <a:t> – General Data Protection Regulation</a:t>
            </a:r>
          </a:p>
        </p:txBody>
      </p:sp>
    </p:spTree>
    <p:extLst>
      <p:ext uri="{BB962C8B-B14F-4D97-AF65-F5344CB8AC3E}">
        <p14:creationId xmlns:p14="http://schemas.microsoft.com/office/powerpoint/2010/main" val="2191122947"/>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0F096-FEAA-E4F0-3672-569DFD8BD1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E42807-88A6-1F5E-6324-079F71D8AC02}"/>
              </a:ext>
            </a:extLst>
          </p:cNvPr>
          <p:cNvSpPr>
            <a:spLocks noGrp="1"/>
          </p:cNvSpPr>
          <p:nvPr>
            <p:ph type="title"/>
          </p:nvPr>
        </p:nvSpPr>
        <p:spPr/>
        <p:txBody>
          <a:bodyPr/>
          <a:lstStyle/>
          <a:p>
            <a:r>
              <a:rPr lang="en-US" dirty="0"/>
              <a:t>Heatmaps with Tools like Hotjar</a:t>
            </a:r>
          </a:p>
        </p:txBody>
      </p:sp>
      <p:sp>
        <p:nvSpPr>
          <p:cNvPr id="3" name="Text Placeholder 2">
            <a:extLst>
              <a:ext uri="{FF2B5EF4-FFF2-40B4-BE49-F238E27FC236}">
                <a16:creationId xmlns:a16="http://schemas.microsoft.com/office/drawing/2014/main" id="{85E111B4-8AF0-2C9D-EB18-98D517F0EB83}"/>
              </a:ext>
            </a:extLst>
          </p:cNvPr>
          <p:cNvSpPr>
            <a:spLocks noGrp="1"/>
          </p:cNvSpPr>
          <p:nvPr>
            <p:ph type="body" idx="1"/>
          </p:nvPr>
        </p:nvSpPr>
        <p:spPr>
          <a:xfrm>
            <a:off x="831850" y="4589463"/>
            <a:ext cx="10515600" cy="1500187"/>
          </a:xfrm>
        </p:spPr>
        <p:txBody>
          <a:bodyPr/>
          <a:lstStyle/>
          <a:p>
            <a:r>
              <a:rPr lang="en-IN" dirty="0"/>
              <a:t>Section – 6</a:t>
            </a:r>
          </a:p>
        </p:txBody>
      </p:sp>
    </p:spTree>
    <p:extLst>
      <p:ext uri="{BB962C8B-B14F-4D97-AF65-F5344CB8AC3E}">
        <p14:creationId xmlns:p14="http://schemas.microsoft.com/office/powerpoint/2010/main" val="379496454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A24C-C73A-5291-9AF0-78C29F821599}"/>
              </a:ext>
            </a:extLst>
          </p:cNvPr>
          <p:cNvSpPr>
            <a:spLocks noGrp="1"/>
          </p:cNvSpPr>
          <p:nvPr>
            <p:ph type="title"/>
          </p:nvPr>
        </p:nvSpPr>
        <p:spPr/>
        <p:txBody>
          <a:bodyPr/>
          <a:lstStyle/>
          <a:p>
            <a:r>
              <a:rPr lang="en-IN" dirty="0"/>
              <a:t>Heatmaps with Tools like Hotjar</a:t>
            </a:r>
          </a:p>
        </p:txBody>
      </p:sp>
      <p:sp>
        <p:nvSpPr>
          <p:cNvPr id="3" name="Content Placeholder 2">
            <a:extLst>
              <a:ext uri="{FF2B5EF4-FFF2-40B4-BE49-F238E27FC236}">
                <a16:creationId xmlns:a16="http://schemas.microsoft.com/office/drawing/2014/main" id="{F1038F80-73C4-8292-10F5-2BFBC8ED31D0}"/>
              </a:ext>
            </a:extLst>
          </p:cNvPr>
          <p:cNvSpPr>
            <a:spLocks noGrp="1"/>
          </p:cNvSpPr>
          <p:nvPr>
            <p:ph idx="1"/>
          </p:nvPr>
        </p:nvSpPr>
        <p:spPr/>
        <p:txBody>
          <a:bodyPr/>
          <a:lstStyle/>
          <a:p>
            <a:r>
              <a:rPr lang="en-US" dirty="0"/>
              <a:t>Heatmaps are </a:t>
            </a:r>
            <a:r>
              <a:rPr lang="en-US" b="1" dirty="0"/>
              <a:t>visual representations </a:t>
            </a:r>
            <a:r>
              <a:rPr lang="en-US" dirty="0"/>
              <a:t>of </a:t>
            </a:r>
            <a:r>
              <a:rPr lang="en-US" b="1" dirty="0"/>
              <a:t>user interactions </a:t>
            </a:r>
            <a:r>
              <a:rPr lang="en-US" dirty="0"/>
              <a:t>on a website or app.</a:t>
            </a:r>
          </a:p>
          <a:p>
            <a:r>
              <a:rPr lang="en-US" dirty="0"/>
              <a:t>They </a:t>
            </a:r>
            <a:r>
              <a:rPr lang="en-US" b="1" dirty="0"/>
              <a:t>use color coding </a:t>
            </a:r>
            <a:r>
              <a:rPr lang="en-US" dirty="0"/>
              <a:t>to indicate where users </a:t>
            </a:r>
            <a:r>
              <a:rPr lang="en-US" b="1" dirty="0"/>
              <a:t>click</a:t>
            </a:r>
            <a:r>
              <a:rPr lang="en-US" dirty="0"/>
              <a:t>, </a:t>
            </a:r>
            <a:r>
              <a:rPr lang="en-US" b="1" dirty="0"/>
              <a:t>scroll</a:t>
            </a:r>
            <a:r>
              <a:rPr lang="en-US" dirty="0"/>
              <a:t>, or </a:t>
            </a:r>
            <a:r>
              <a:rPr lang="en-US" b="1" dirty="0"/>
              <a:t>move </a:t>
            </a:r>
            <a:r>
              <a:rPr lang="en-US" dirty="0"/>
              <a:t>their cursor. </a:t>
            </a:r>
          </a:p>
          <a:p>
            <a:r>
              <a:rPr lang="en-US" b="1" dirty="0"/>
              <a:t>Red/orange </a:t>
            </a:r>
            <a:r>
              <a:rPr lang="en-US" dirty="0"/>
              <a:t>areas show </a:t>
            </a:r>
            <a:r>
              <a:rPr lang="en-US" b="1" dirty="0"/>
              <a:t>high activity</a:t>
            </a:r>
            <a:r>
              <a:rPr lang="en-US" dirty="0"/>
              <a:t>.</a:t>
            </a:r>
          </a:p>
          <a:p>
            <a:r>
              <a:rPr lang="en-US" b="1" dirty="0"/>
              <a:t>Blue </a:t>
            </a:r>
            <a:r>
              <a:rPr lang="en-US" dirty="0"/>
              <a:t>areas indicate </a:t>
            </a:r>
            <a:r>
              <a:rPr lang="en-US" b="1" dirty="0"/>
              <a:t>less interaction</a:t>
            </a:r>
            <a:r>
              <a:rPr lang="en-US" dirty="0"/>
              <a:t>.</a:t>
            </a:r>
          </a:p>
          <a:p>
            <a:r>
              <a:rPr lang="en-US" dirty="0"/>
              <a:t>Types of Heatmaps in </a:t>
            </a:r>
            <a:r>
              <a:rPr lang="en-US" b="1" dirty="0"/>
              <a:t>Hotjar</a:t>
            </a:r>
          </a:p>
          <a:p>
            <a:pPr lvl="1"/>
            <a:r>
              <a:rPr lang="en-US" b="1" dirty="0">
                <a:hlinkClick r:id="rId2" action="ppaction://hlinkfile"/>
              </a:rPr>
              <a:t>Click Heatmaps</a:t>
            </a:r>
            <a:r>
              <a:rPr lang="en-US" b="1" dirty="0"/>
              <a:t> </a:t>
            </a:r>
            <a:r>
              <a:rPr lang="en-US" dirty="0"/>
              <a:t>– Show where </a:t>
            </a:r>
            <a:r>
              <a:rPr lang="en-US" b="1" dirty="0"/>
              <a:t>users click </a:t>
            </a:r>
            <a:r>
              <a:rPr lang="en-US" dirty="0"/>
              <a:t>the most (buttons, links, images).</a:t>
            </a:r>
          </a:p>
          <a:p>
            <a:pPr lvl="1"/>
            <a:r>
              <a:rPr lang="en-US" b="1" dirty="0">
                <a:hlinkClick r:id="rId3" action="ppaction://hlinkfile"/>
              </a:rPr>
              <a:t>Scroll Heatmaps</a:t>
            </a:r>
            <a:r>
              <a:rPr lang="en-US" b="1" dirty="0"/>
              <a:t> </a:t>
            </a:r>
            <a:r>
              <a:rPr lang="en-US" dirty="0"/>
              <a:t>– Indicate how far </a:t>
            </a:r>
            <a:r>
              <a:rPr lang="en-US" b="1" dirty="0"/>
              <a:t>users scroll </a:t>
            </a:r>
            <a:r>
              <a:rPr lang="en-US" dirty="0"/>
              <a:t>before leaving a page.</a:t>
            </a:r>
          </a:p>
          <a:p>
            <a:pPr lvl="1"/>
            <a:r>
              <a:rPr lang="en-US" b="1" dirty="0">
                <a:hlinkClick r:id="rId4" action="ppaction://hlinkfile"/>
              </a:rPr>
              <a:t>Move Heatmaps</a:t>
            </a:r>
            <a:r>
              <a:rPr lang="en-US" b="1" dirty="0"/>
              <a:t> </a:t>
            </a:r>
            <a:r>
              <a:rPr lang="en-US" dirty="0"/>
              <a:t>– Track where users </a:t>
            </a:r>
            <a:r>
              <a:rPr lang="en-US" b="1" dirty="0"/>
              <a:t>move their cursor</a:t>
            </a:r>
            <a:r>
              <a:rPr lang="en-US" dirty="0"/>
              <a:t>, which can indicate focus areas.</a:t>
            </a:r>
          </a:p>
          <a:p>
            <a:pPr lvl="1"/>
            <a:r>
              <a:rPr lang="en-US" b="1" dirty="0">
                <a:hlinkClick r:id="rId5" action="ppaction://hlinkfile"/>
              </a:rPr>
              <a:t>Engagement zone maps</a:t>
            </a:r>
            <a:r>
              <a:rPr lang="en-US" b="1" dirty="0"/>
              <a:t> </a:t>
            </a:r>
            <a:r>
              <a:rPr lang="en-US" dirty="0"/>
              <a:t>– show which parts of the </a:t>
            </a:r>
            <a:r>
              <a:rPr lang="en-US" b="1" dirty="0"/>
              <a:t>page users interact </a:t>
            </a:r>
            <a:r>
              <a:rPr lang="en-US" dirty="0"/>
              <a:t>with most.</a:t>
            </a:r>
          </a:p>
          <a:p>
            <a:pPr lvl="1"/>
            <a:r>
              <a:rPr lang="en-US" b="1" dirty="0">
                <a:hlinkClick r:id="rId6" action="ppaction://hlinkfile"/>
              </a:rPr>
              <a:t>Rage click maps</a:t>
            </a:r>
            <a:r>
              <a:rPr lang="en-US" b="1" dirty="0"/>
              <a:t> </a:t>
            </a:r>
            <a:r>
              <a:rPr lang="en-US" dirty="0"/>
              <a:t>– shows which page elements your </a:t>
            </a:r>
            <a:r>
              <a:rPr lang="en-US" b="1" dirty="0"/>
              <a:t>users repeatedly click</a:t>
            </a:r>
            <a:endParaRPr lang="en-IN" b="1" dirty="0"/>
          </a:p>
        </p:txBody>
      </p:sp>
    </p:spTree>
    <p:extLst>
      <p:ext uri="{BB962C8B-B14F-4D97-AF65-F5344CB8AC3E}">
        <p14:creationId xmlns:p14="http://schemas.microsoft.com/office/powerpoint/2010/main" val="27220722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3DA55-914E-6B31-3CED-5821CA46E036}"/>
              </a:ext>
            </a:extLst>
          </p:cNvPr>
          <p:cNvSpPr>
            <a:spLocks noGrp="1"/>
          </p:cNvSpPr>
          <p:nvPr>
            <p:ph type="title"/>
          </p:nvPr>
        </p:nvSpPr>
        <p:spPr/>
        <p:txBody>
          <a:bodyPr/>
          <a:lstStyle/>
          <a:p>
            <a:r>
              <a:rPr lang="en-IN" dirty="0"/>
              <a:t>Benefits of Using Heatmaps</a:t>
            </a:r>
          </a:p>
        </p:txBody>
      </p:sp>
      <p:sp>
        <p:nvSpPr>
          <p:cNvPr id="3" name="Content Placeholder 2">
            <a:extLst>
              <a:ext uri="{FF2B5EF4-FFF2-40B4-BE49-F238E27FC236}">
                <a16:creationId xmlns:a16="http://schemas.microsoft.com/office/drawing/2014/main" id="{E7628100-9047-1989-FE3C-16ACF5493DE3}"/>
              </a:ext>
            </a:extLst>
          </p:cNvPr>
          <p:cNvSpPr>
            <a:spLocks noGrp="1"/>
          </p:cNvSpPr>
          <p:nvPr>
            <p:ph idx="1"/>
          </p:nvPr>
        </p:nvSpPr>
        <p:spPr/>
        <p:txBody>
          <a:bodyPr/>
          <a:lstStyle/>
          <a:p>
            <a:r>
              <a:rPr lang="en-US" dirty="0"/>
              <a:t>Reaching important content or failing to see it.</a:t>
            </a:r>
          </a:p>
          <a:p>
            <a:r>
              <a:rPr lang="en-US" dirty="0"/>
              <a:t>Finding and using a page’s main links, buttons, opt-ins.</a:t>
            </a:r>
          </a:p>
          <a:p>
            <a:r>
              <a:rPr lang="en-US" dirty="0"/>
              <a:t>Getting distracted by non-clickable elements.</a:t>
            </a:r>
          </a:p>
          <a:p>
            <a:r>
              <a:rPr lang="en-US" dirty="0"/>
              <a:t>Experiencing issues across devices.</a:t>
            </a:r>
            <a:endParaRPr lang="en-IN" dirty="0"/>
          </a:p>
          <a:p>
            <a:r>
              <a:rPr lang="en-US" dirty="0"/>
              <a:t>Heat maps help you make informed, data-based decisions for A/B testing, updating, or (re)designing your website. </a:t>
            </a:r>
          </a:p>
          <a:p>
            <a:r>
              <a:rPr lang="en-US" dirty="0"/>
              <a:t>Heat maps let you show team members and stakeholders what’s happening and get their buy-in more easily when changes are needed.</a:t>
            </a:r>
          </a:p>
        </p:txBody>
      </p:sp>
    </p:spTree>
    <p:extLst>
      <p:ext uri="{BB962C8B-B14F-4D97-AF65-F5344CB8AC3E}">
        <p14:creationId xmlns:p14="http://schemas.microsoft.com/office/powerpoint/2010/main" val="669729833"/>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47726-53BC-9319-D906-B1BEEA784200}"/>
              </a:ext>
            </a:extLst>
          </p:cNvPr>
          <p:cNvSpPr>
            <a:spLocks noGrp="1"/>
          </p:cNvSpPr>
          <p:nvPr>
            <p:ph type="title"/>
          </p:nvPr>
        </p:nvSpPr>
        <p:spPr/>
        <p:txBody>
          <a:bodyPr/>
          <a:lstStyle/>
          <a:p>
            <a:r>
              <a:rPr lang="en-IN" dirty="0"/>
              <a:t>Thank you</a:t>
            </a:r>
          </a:p>
        </p:txBody>
      </p:sp>
    </p:spTree>
    <p:extLst>
      <p:ext uri="{BB962C8B-B14F-4D97-AF65-F5344CB8AC3E}">
        <p14:creationId xmlns:p14="http://schemas.microsoft.com/office/powerpoint/2010/main" val="82428187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CA6CC-D124-EFC7-07F6-736CA33C277D}"/>
              </a:ext>
            </a:extLst>
          </p:cNvPr>
          <p:cNvSpPr>
            <a:spLocks noGrp="1"/>
          </p:cNvSpPr>
          <p:nvPr>
            <p:ph type="title"/>
          </p:nvPr>
        </p:nvSpPr>
        <p:spPr/>
        <p:txBody>
          <a:bodyPr/>
          <a:lstStyle/>
          <a:p>
            <a:r>
              <a:rPr lang="en-IN" dirty="0"/>
              <a:t>Methods for Accessing Prototypes</a:t>
            </a:r>
          </a:p>
        </p:txBody>
      </p:sp>
      <p:graphicFrame>
        <p:nvGraphicFramePr>
          <p:cNvPr id="4" name="Content Placeholder 3">
            <a:extLst>
              <a:ext uri="{FF2B5EF4-FFF2-40B4-BE49-F238E27FC236}">
                <a16:creationId xmlns:a16="http://schemas.microsoft.com/office/drawing/2014/main" id="{7E077C89-2C84-8CE0-02A2-0C9871256CF7}"/>
              </a:ext>
            </a:extLst>
          </p:cNvPr>
          <p:cNvGraphicFramePr>
            <a:graphicFrameLocks noGrp="1"/>
          </p:cNvGraphicFramePr>
          <p:nvPr>
            <p:ph idx="1"/>
          </p:nvPr>
        </p:nvGraphicFramePr>
        <p:xfrm>
          <a:off x="131763" y="863600"/>
          <a:ext cx="11928474" cy="3302000"/>
        </p:xfrm>
        <a:graphic>
          <a:graphicData uri="http://schemas.openxmlformats.org/drawingml/2006/table">
            <a:tbl>
              <a:tblPr firstRow="1" bandRow="1">
                <a:tableStyleId>{5C22544A-7EE6-4342-B048-85BDC9FD1C3A}</a:tableStyleId>
              </a:tblPr>
              <a:tblGrid>
                <a:gridCol w="2210384">
                  <a:extLst>
                    <a:ext uri="{9D8B030D-6E8A-4147-A177-3AD203B41FA5}">
                      <a16:colId xmlns:a16="http://schemas.microsoft.com/office/drawing/2014/main" val="2870747091"/>
                    </a:ext>
                  </a:extLst>
                </a:gridCol>
                <a:gridCol w="9718090">
                  <a:extLst>
                    <a:ext uri="{9D8B030D-6E8A-4147-A177-3AD203B41FA5}">
                      <a16:colId xmlns:a16="http://schemas.microsoft.com/office/drawing/2014/main" val="125756252"/>
                    </a:ext>
                  </a:extLst>
                </a:gridCol>
              </a:tblGrid>
              <a:tr h="370840">
                <a:tc>
                  <a:txBody>
                    <a:bodyPr/>
                    <a:lstStyle/>
                    <a:p>
                      <a:r>
                        <a:rPr lang="en-IN" dirty="0"/>
                        <a:t>Method</a:t>
                      </a:r>
                    </a:p>
                  </a:txBody>
                  <a:tcPr/>
                </a:tc>
                <a:tc>
                  <a:txBody>
                    <a:bodyPr/>
                    <a:lstStyle/>
                    <a:p>
                      <a:r>
                        <a:rPr lang="en-IN" dirty="0"/>
                        <a:t>Description</a:t>
                      </a:r>
                    </a:p>
                  </a:txBody>
                  <a:tcPr/>
                </a:tc>
                <a:extLst>
                  <a:ext uri="{0D108BD9-81ED-4DB2-BD59-A6C34878D82A}">
                    <a16:rowId xmlns:a16="http://schemas.microsoft.com/office/drawing/2014/main" val="3042214643"/>
                  </a:ext>
                </a:extLst>
              </a:tr>
              <a:tr h="370840">
                <a:tc>
                  <a:txBody>
                    <a:bodyPr/>
                    <a:lstStyle/>
                    <a:p>
                      <a:r>
                        <a:rPr lang="en-IN" b="1" dirty="0"/>
                        <a:t>Task-based testing</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t>Provide users with </a:t>
                      </a:r>
                      <a:r>
                        <a:rPr lang="en-US" b="1" dirty="0"/>
                        <a:t>specific tasks to complete </a:t>
                      </a:r>
                      <a:r>
                        <a:rPr lang="en-US" dirty="0"/>
                        <a:t>within the prototype and </a:t>
                      </a:r>
                      <a:r>
                        <a:rPr lang="en-US" b="1" dirty="0"/>
                        <a:t>observe </a:t>
                      </a:r>
                      <a:r>
                        <a:rPr lang="en-US" dirty="0"/>
                        <a:t>their </a:t>
                      </a:r>
                      <a:r>
                        <a:rPr lang="en-US" b="1" dirty="0"/>
                        <a:t>actions</a:t>
                      </a:r>
                      <a:r>
                        <a:rPr lang="en-US" dirty="0"/>
                        <a:t>, </a:t>
                      </a:r>
                      <a:r>
                        <a:rPr lang="en-US" b="1" dirty="0"/>
                        <a:t>noting </a:t>
                      </a:r>
                      <a:r>
                        <a:rPr lang="en-US" dirty="0"/>
                        <a:t>any </a:t>
                      </a:r>
                      <a:r>
                        <a:rPr lang="en-US" b="1" dirty="0"/>
                        <a:t>difficulties </a:t>
                      </a:r>
                      <a:r>
                        <a:rPr lang="en-US" dirty="0"/>
                        <a:t>or </a:t>
                      </a:r>
                      <a:r>
                        <a:rPr lang="en-US" b="1" dirty="0"/>
                        <a:t>confusion</a:t>
                      </a:r>
                      <a:r>
                        <a:rPr lang="en-US" dirty="0"/>
                        <a:t>.</a:t>
                      </a:r>
                      <a:endParaRPr lang="en-IN" dirty="0"/>
                    </a:p>
                  </a:txBody>
                  <a:tcPr/>
                </a:tc>
                <a:extLst>
                  <a:ext uri="{0D108BD9-81ED-4DB2-BD59-A6C34878D82A}">
                    <a16:rowId xmlns:a16="http://schemas.microsoft.com/office/drawing/2014/main" val="623399825"/>
                  </a:ext>
                </a:extLst>
              </a:tr>
              <a:tr h="370840">
                <a:tc>
                  <a:txBody>
                    <a:bodyPr/>
                    <a:lstStyle/>
                    <a:p>
                      <a:r>
                        <a:rPr lang="en-IN" b="1" dirty="0"/>
                        <a:t>Think-aloud protocol</a:t>
                      </a:r>
                    </a:p>
                  </a:txBody>
                  <a:tcPr/>
                </a:tc>
                <a:tc>
                  <a:txBody>
                    <a:bodyPr/>
                    <a:lstStyle/>
                    <a:p>
                      <a:pPr algn="just"/>
                      <a:r>
                        <a:rPr lang="en-US" dirty="0"/>
                        <a:t>Ask </a:t>
                      </a:r>
                      <a:r>
                        <a:rPr lang="en-US" b="1" dirty="0"/>
                        <a:t>users </a:t>
                      </a:r>
                      <a:r>
                        <a:rPr lang="en-US" dirty="0"/>
                        <a:t>to </a:t>
                      </a:r>
                      <a:r>
                        <a:rPr lang="en-US" b="1" dirty="0"/>
                        <a:t>verbalize their thoughts </a:t>
                      </a:r>
                      <a:r>
                        <a:rPr lang="en-US" dirty="0"/>
                        <a:t>and </a:t>
                      </a:r>
                      <a:r>
                        <a:rPr lang="en-US" b="1" dirty="0"/>
                        <a:t>reasoning </a:t>
                      </a:r>
                      <a:r>
                        <a:rPr lang="en-US" dirty="0"/>
                        <a:t>while interacting with the prototype, </a:t>
                      </a:r>
                      <a:r>
                        <a:rPr lang="en-US" b="1" dirty="0"/>
                        <a:t>providing insight </a:t>
                      </a:r>
                      <a:r>
                        <a:rPr lang="en-US" dirty="0"/>
                        <a:t>into their decision-making process.</a:t>
                      </a:r>
                      <a:endParaRPr lang="en-IN" dirty="0"/>
                    </a:p>
                  </a:txBody>
                  <a:tcPr/>
                </a:tc>
                <a:extLst>
                  <a:ext uri="{0D108BD9-81ED-4DB2-BD59-A6C34878D82A}">
                    <a16:rowId xmlns:a16="http://schemas.microsoft.com/office/drawing/2014/main" val="2686762325"/>
                  </a:ext>
                </a:extLst>
              </a:tr>
              <a:tr h="370840">
                <a:tc>
                  <a:txBody>
                    <a:bodyPr/>
                    <a:lstStyle/>
                    <a:p>
                      <a:r>
                        <a:rPr lang="en-IN" b="1" dirty="0"/>
                        <a:t>User interviews</a:t>
                      </a:r>
                    </a:p>
                  </a:txBody>
                  <a:tcPr/>
                </a:tc>
                <a:tc>
                  <a:txBody>
                    <a:bodyPr/>
                    <a:lstStyle/>
                    <a:p>
                      <a:pPr algn="just"/>
                      <a:r>
                        <a:rPr lang="en-US" dirty="0"/>
                        <a:t>Conduct </a:t>
                      </a:r>
                      <a:r>
                        <a:rPr lang="en-US" b="1" dirty="0"/>
                        <a:t>structured </a:t>
                      </a:r>
                      <a:r>
                        <a:rPr lang="en-US" b="0" dirty="0"/>
                        <a:t>or </a:t>
                      </a:r>
                      <a:r>
                        <a:rPr lang="en-US" b="1" dirty="0"/>
                        <a:t>unstructured interviews </a:t>
                      </a:r>
                      <a:r>
                        <a:rPr lang="en-US" dirty="0"/>
                        <a:t>with users after testing to gather </a:t>
                      </a:r>
                      <a:r>
                        <a:rPr lang="en-US" b="1" dirty="0"/>
                        <a:t>qualitative feedback </a:t>
                      </a:r>
                      <a:r>
                        <a:rPr lang="en-US" dirty="0"/>
                        <a:t>on their experience.</a:t>
                      </a:r>
                      <a:endParaRPr lang="en-IN" dirty="0"/>
                    </a:p>
                  </a:txBody>
                  <a:tcPr/>
                </a:tc>
                <a:extLst>
                  <a:ext uri="{0D108BD9-81ED-4DB2-BD59-A6C34878D82A}">
                    <a16:rowId xmlns:a16="http://schemas.microsoft.com/office/drawing/2014/main" val="2611483401"/>
                  </a:ext>
                </a:extLst>
              </a:tr>
              <a:tr h="370840">
                <a:tc>
                  <a:txBody>
                    <a:bodyPr/>
                    <a:lstStyle/>
                    <a:p>
                      <a:r>
                        <a:rPr lang="en-IN" b="1" dirty="0"/>
                        <a:t>Heuristic analysis</a:t>
                      </a:r>
                    </a:p>
                  </a:txBody>
                  <a:tcPr/>
                </a:tc>
                <a:tc>
                  <a:txBody>
                    <a:bodyPr/>
                    <a:lstStyle/>
                    <a:p>
                      <a:pPr algn="just"/>
                      <a:r>
                        <a:rPr lang="en-US" b="1" dirty="0"/>
                        <a:t>Evaluate the prototype against </a:t>
                      </a:r>
                      <a:r>
                        <a:rPr lang="en-US" dirty="0"/>
                        <a:t>established </a:t>
                      </a:r>
                      <a:r>
                        <a:rPr lang="en-US" b="1" dirty="0"/>
                        <a:t>usability principles </a:t>
                      </a:r>
                      <a:r>
                        <a:rPr lang="en-US" dirty="0"/>
                        <a:t>to </a:t>
                      </a:r>
                      <a:r>
                        <a:rPr lang="en-US" b="1" dirty="0"/>
                        <a:t>identify potential issues</a:t>
                      </a:r>
                      <a:r>
                        <a:rPr lang="en-US" dirty="0"/>
                        <a:t>.</a:t>
                      </a:r>
                      <a:endParaRPr lang="en-IN" dirty="0"/>
                    </a:p>
                  </a:txBody>
                  <a:tcPr/>
                </a:tc>
                <a:extLst>
                  <a:ext uri="{0D108BD9-81ED-4DB2-BD59-A6C34878D82A}">
                    <a16:rowId xmlns:a16="http://schemas.microsoft.com/office/drawing/2014/main" val="2110706226"/>
                  </a:ext>
                </a:extLst>
              </a:tr>
              <a:tr h="370840">
                <a:tc>
                  <a:txBody>
                    <a:bodyPr/>
                    <a:lstStyle/>
                    <a:p>
                      <a:r>
                        <a:rPr lang="en-IN" b="1" dirty="0"/>
                        <a:t>Card sorting</a:t>
                      </a:r>
                    </a:p>
                  </a:txBody>
                  <a:tcPr/>
                </a:tc>
                <a:tc>
                  <a:txBody>
                    <a:bodyPr/>
                    <a:lstStyle/>
                    <a:p>
                      <a:pPr algn="just"/>
                      <a:r>
                        <a:rPr lang="en-US" dirty="0"/>
                        <a:t>Present users with a </a:t>
                      </a:r>
                      <a:r>
                        <a:rPr lang="en-US" b="1" dirty="0"/>
                        <a:t>set of features </a:t>
                      </a:r>
                      <a:r>
                        <a:rPr lang="en-US" dirty="0"/>
                        <a:t>or </a:t>
                      </a:r>
                      <a:r>
                        <a:rPr lang="en-US" b="1" dirty="0"/>
                        <a:t>content cards </a:t>
                      </a:r>
                      <a:r>
                        <a:rPr lang="en-US" dirty="0"/>
                        <a:t>and ask them to </a:t>
                      </a:r>
                      <a:r>
                        <a:rPr lang="en-US" b="1" dirty="0"/>
                        <a:t>categorize them</a:t>
                      </a:r>
                      <a:r>
                        <a:rPr lang="en-US" dirty="0"/>
                        <a:t>, revealing how they mentally organize information.</a:t>
                      </a:r>
                      <a:endParaRPr lang="en-IN" dirty="0"/>
                    </a:p>
                  </a:txBody>
                  <a:tcPr/>
                </a:tc>
                <a:extLst>
                  <a:ext uri="{0D108BD9-81ED-4DB2-BD59-A6C34878D82A}">
                    <a16:rowId xmlns:a16="http://schemas.microsoft.com/office/drawing/2014/main" val="3245320284"/>
                  </a:ext>
                </a:extLst>
              </a:tr>
            </a:tbl>
          </a:graphicData>
        </a:graphic>
      </p:graphicFrame>
      <p:graphicFrame>
        <p:nvGraphicFramePr>
          <p:cNvPr id="5" name="Content Placeholder 3">
            <a:extLst>
              <a:ext uri="{FF2B5EF4-FFF2-40B4-BE49-F238E27FC236}">
                <a16:creationId xmlns:a16="http://schemas.microsoft.com/office/drawing/2014/main" id="{3E9A8178-ADDF-1469-B15D-138AD3FF046C}"/>
              </a:ext>
            </a:extLst>
          </p:cNvPr>
          <p:cNvGraphicFramePr>
            <a:graphicFrameLocks/>
          </p:cNvGraphicFramePr>
          <p:nvPr/>
        </p:nvGraphicFramePr>
        <p:xfrm>
          <a:off x="131763" y="863600"/>
          <a:ext cx="11928474" cy="3302000"/>
        </p:xfrm>
        <a:graphic>
          <a:graphicData uri="http://schemas.openxmlformats.org/drawingml/2006/table">
            <a:tbl>
              <a:tblPr firstRow="1" bandRow="1">
                <a:tableStyleId>{5C22544A-7EE6-4342-B048-85BDC9FD1C3A}</a:tableStyleId>
              </a:tblPr>
              <a:tblGrid>
                <a:gridCol w="2210384">
                  <a:extLst>
                    <a:ext uri="{9D8B030D-6E8A-4147-A177-3AD203B41FA5}">
                      <a16:colId xmlns:a16="http://schemas.microsoft.com/office/drawing/2014/main" val="2870747091"/>
                    </a:ext>
                  </a:extLst>
                </a:gridCol>
                <a:gridCol w="9718090">
                  <a:extLst>
                    <a:ext uri="{9D8B030D-6E8A-4147-A177-3AD203B41FA5}">
                      <a16:colId xmlns:a16="http://schemas.microsoft.com/office/drawing/2014/main" val="125756252"/>
                    </a:ext>
                  </a:extLst>
                </a:gridCol>
              </a:tblGrid>
              <a:tr h="370840">
                <a:tc>
                  <a:txBody>
                    <a:bodyPr/>
                    <a:lstStyle/>
                    <a:p>
                      <a:r>
                        <a:rPr lang="en-IN" dirty="0"/>
                        <a:t>Method</a:t>
                      </a:r>
                    </a:p>
                  </a:txBody>
                  <a:tcPr/>
                </a:tc>
                <a:tc>
                  <a:txBody>
                    <a:bodyPr/>
                    <a:lstStyle/>
                    <a:p>
                      <a:r>
                        <a:rPr lang="en-IN" dirty="0"/>
                        <a:t>Description</a:t>
                      </a:r>
                    </a:p>
                  </a:txBody>
                  <a:tcPr/>
                </a:tc>
                <a:extLst>
                  <a:ext uri="{0D108BD9-81ED-4DB2-BD59-A6C34878D82A}">
                    <a16:rowId xmlns:a16="http://schemas.microsoft.com/office/drawing/2014/main" val="3042214643"/>
                  </a:ext>
                </a:extLst>
              </a:tr>
              <a:tr h="370840">
                <a:tc>
                  <a:txBody>
                    <a:bodyPr/>
                    <a:lstStyle/>
                    <a:p>
                      <a:r>
                        <a:rPr lang="en-IN" b="1" dirty="0"/>
                        <a:t>Task-based testing</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t>Provide users with </a:t>
                      </a:r>
                      <a:r>
                        <a:rPr lang="en-US" b="1" dirty="0"/>
                        <a:t>specific tasks to complete </a:t>
                      </a:r>
                      <a:r>
                        <a:rPr lang="en-US" dirty="0"/>
                        <a:t>within the prototype and </a:t>
                      </a:r>
                      <a:r>
                        <a:rPr lang="en-US" b="1" dirty="0"/>
                        <a:t>observe </a:t>
                      </a:r>
                      <a:r>
                        <a:rPr lang="en-US" dirty="0"/>
                        <a:t>their </a:t>
                      </a:r>
                      <a:r>
                        <a:rPr lang="en-US" b="1" dirty="0"/>
                        <a:t>actions</a:t>
                      </a:r>
                      <a:r>
                        <a:rPr lang="en-US" dirty="0"/>
                        <a:t>, </a:t>
                      </a:r>
                      <a:r>
                        <a:rPr lang="en-US" b="1" dirty="0"/>
                        <a:t>noting </a:t>
                      </a:r>
                      <a:r>
                        <a:rPr lang="en-US" dirty="0"/>
                        <a:t>any </a:t>
                      </a:r>
                      <a:r>
                        <a:rPr lang="en-US" b="1" dirty="0"/>
                        <a:t>difficulties </a:t>
                      </a:r>
                      <a:r>
                        <a:rPr lang="en-US" dirty="0"/>
                        <a:t>or </a:t>
                      </a:r>
                      <a:r>
                        <a:rPr lang="en-US" b="1" dirty="0"/>
                        <a:t>confusion</a:t>
                      </a:r>
                      <a:r>
                        <a:rPr lang="en-US" dirty="0"/>
                        <a:t>.</a:t>
                      </a:r>
                      <a:endParaRPr lang="en-IN" dirty="0"/>
                    </a:p>
                  </a:txBody>
                  <a:tcPr/>
                </a:tc>
                <a:extLst>
                  <a:ext uri="{0D108BD9-81ED-4DB2-BD59-A6C34878D82A}">
                    <a16:rowId xmlns:a16="http://schemas.microsoft.com/office/drawing/2014/main" val="623399825"/>
                  </a:ext>
                </a:extLst>
              </a:tr>
              <a:tr h="370840">
                <a:tc>
                  <a:txBody>
                    <a:bodyPr/>
                    <a:lstStyle/>
                    <a:p>
                      <a:r>
                        <a:rPr lang="en-IN" b="1" dirty="0"/>
                        <a:t>Think-aloud protocol</a:t>
                      </a:r>
                    </a:p>
                  </a:txBody>
                  <a:tcPr/>
                </a:tc>
                <a:tc>
                  <a:txBody>
                    <a:bodyPr/>
                    <a:lstStyle/>
                    <a:p>
                      <a:pPr algn="just"/>
                      <a:r>
                        <a:rPr lang="en-US" dirty="0"/>
                        <a:t>Ask </a:t>
                      </a:r>
                      <a:r>
                        <a:rPr lang="en-US" b="1" dirty="0"/>
                        <a:t>users </a:t>
                      </a:r>
                      <a:r>
                        <a:rPr lang="en-US" dirty="0"/>
                        <a:t>to </a:t>
                      </a:r>
                      <a:r>
                        <a:rPr lang="en-US" b="1" dirty="0"/>
                        <a:t>verbalize their thoughts </a:t>
                      </a:r>
                      <a:r>
                        <a:rPr lang="en-US" dirty="0"/>
                        <a:t>and </a:t>
                      </a:r>
                      <a:r>
                        <a:rPr lang="en-US" b="1" dirty="0"/>
                        <a:t>reasoning </a:t>
                      </a:r>
                      <a:r>
                        <a:rPr lang="en-US" dirty="0"/>
                        <a:t>while interacting with the prototype, </a:t>
                      </a:r>
                      <a:r>
                        <a:rPr lang="en-US" b="1" dirty="0"/>
                        <a:t>providing insight </a:t>
                      </a:r>
                      <a:r>
                        <a:rPr lang="en-US" dirty="0"/>
                        <a:t>into their decision-making process.</a:t>
                      </a:r>
                      <a:endParaRPr lang="en-IN" dirty="0"/>
                    </a:p>
                  </a:txBody>
                  <a:tcPr/>
                </a:tc>
                <a:extLst>
                  <a:ext uri="{0D108BD9-81ED-4DB2-BD59-A6C34878D82A}">
                    <a16:rowId xmlns:a16="http://schemas.microsoft.com/office/drawing/2014/main" val="2686762325"/>
                  </a:ext>
                </a:extLst>
              </a:tr>
              <a:tr h="370840">
                <a:tc>
                  <a:txBody>
                    <a:bodyPr/>
                    <a:lstStyle/>
                    <a:p>
                      <a:r>
                        <a:rPr lang="en-IN" b="1" dirty="0"/>
                        <a:t>User interviews</a:t>
                      </a:r>
                    </a:p>
                  </a:txBody>
                  <a:tcPr/>
                </a:tc>
                <a:tc>
                  <a:txBody>
                    <a:bodyPr/>
                    <a:lstStyle/>
                    <a:p>
                      <a:pPr algn="just"/>
                      <a:r>
                        <a:rPr lang="en-US" dirty="0"/>
                        <a:t>Conduct </a:t>
                      </a:r>
                      <a:r>
                        <a:rPr lang="en-US" b="1" dirty="0"/>
                        <a:t>structured </a:t>
                      </a:r>
                      <a:r>
                        <a:rPr lang="en-US" b="0" dirty="0"/>
                        <a:t>or </a:t>
                      </a:r>
                      <a:r>
                        <a:rPr lang="en-US" b="1" dirty="0"/>
                        <a:t>unstructured interviews </a:t>
                      </a:r>
                      <a:r>
                        <a:rPr lang="en-US" dirty="0"/>
                        <a:t>with users after testing to gather </a:t>
                      </a:r>
                      <a:r>
                        <a:rPr lang="en-US" b="1" dirty="0"/>
                        <a:t>qualitative feedback </a:t>
                      </a:r>
                      <a:r>
                        <a:rPr lang="en-US" dirty="0"/>
                        <a:t>on their experience.</a:t>
                      </a:r>
                      <a:endParaRPr lang="en-IN" dirty="0"/>
                    </a:p>
                  </a:txBody>
                  <a:tcPr/>
                </a:tc>
                <a:extLst>
                  <a:ext uri="{0D108BD9-81ED-4DB2-BD59-A6C34878D82A}">
                    <a16:rowId xmlns:a16="http://schemas.microsoft.com/office/drawing/2014/main" val="2611483401"/>
                  </a:ext>
                </a:extLst>
              </a:tr>
              <a:tr h="370840">
                <a:tc>
                  <a:txBody>
                    <a:bodyPr/>
                    <a:lstStyle/>
                    <a:p>
                      <a:r>
                        <a:rPr lang="en-IN" b="1" dirty="0">
                          <a:solidFill>
                            <a:schemeClr val="accent6"/>
                          </a:solidFill>
                        </a:rPr>
                        <a:t>Heuristic analysis</a:t>
                      </a:r>
                    </a:p>
                  </a:txBody>
                  <a:tcPr/>
                </a:tc>
                <a:tc>
                  <a:txBody>
                    <a:bodyPr/>
                    <a:lstStyle/>
                    <a:p>
                      <a:pPr algn="just"/>
                      <a:r>
                        <a:rPr lang="en-US" b="1" dirty="0">
                          <a:solidFill>
                            <a:schemeClr val="accent6"/>
                          </a:solidFill>
                        </a:rPr>
                        <a:t>Evaluate the prototype against </a:t>
                      </a:r>
                      <a:r>
                        <a:rPr lang="en-US" dirty="0">
                          <a:solidFill>
                            <a:schemeClr val="accent6"/>
                          </a:solidFill>
                        </a:rPr>
                        <a:t>established </a:t>
                      </a:r>
                      <a:r>
                        <a:rPr lang="en-US" b="1" dirty="0">
                          <a:solidFill>
                            <a:schemeClr val="accent6"/>
                          </a:solidFill>
                        </a:rPr>
                        <a:t>usability principles </a:t>
                      </a:r>
                      <a:r>
                        <a:rPr lang="en-US" dirty="0">
                          <a:solidFill>
                            <a:schemeClr val="accent6"/>
                          </a:solidFill>
                        </a:rPr>
                        <a:t>to </a:t>
                      </a:r>
                      <a:r>
                        <a:rPr lang="en-US" b="1" dirty="0">
                          <a:solidFill>
                            <a:schemeClr val="accent6"/>
                          </a:solidFill>
                        </a:rPr>
                        <a:t>identify potential issues</a:t>
                      </a:r>
                      <a:r>
                        <a:rPr lang="en-US" dirty="0">
                          <a:solidFill>
                            <a:schemeClr val="accent6"/>
                          </a:solidFill>
                        </a:rPr>
                        <a:t>.</a:t>
                      </a:r>
                      <a:endParaRPr lang="en-IN" dirty="0">
                        <a:solidFill>
                          <a:schemeClr val="accent6"/>
                        </a:solidFill>
                      </a:endParaRPr>
                    </a:p>
                  </a:txBody>
                  <a:tcPr/>
                </a:tc>
                <a:extLst>
                  <a:ext uri="{0D108BD9-81ED-4DB2-BD59-A6C34878D82A}">
                    <a16:rowId xmlns:a16="http://schemas.microsoft.com/office/drawing/2014/main" val="2110706226"/>
                  </a:ext>
                </a:extLst>
              </a:tr>
              <a:tr h="370840">
                <a:tc>
                  <a:txBody>
                    <a:bodyPr/>
                    <a:lstStyle/>
                    <a:p>
                      <a:r>
                        <a:rPr lang="en-IN" b="1" dirty="0"/>
                        <a:t>Card sorting</a:t>
                      </a:r>
                    </a:p>
                  </a:txBody>
                  <a:tcPr/>
                </a:tc>
                <a:tc>
                  <a:txBody>
                    <a:bodyPr/>
                    <a:lstStyle/>
                    <a:p>
                      <a:pPr algn="just"/>
                      <a:r>
                        <a:rPr lang="en-US" dirty="0"/>
                        <a:t>Present users with a </a:t>
                      </a:r>
                      <a:r>
                        <a:rPr lang="en-US" b="1" dirty="0"/>
                        <a:t>set of features </a:t>
                      </a:r>
                      <a:r>
                        <a:rPr lang="en-US" dirty="0"/>
                        <a:t>or </a:t>
                      </a:r>
                      <a:r>
                        <a:rPr lang="en-US" b="1" dirty="0"/>
                        <a:t>content cards </a:t>
                      </a:r>
                      <a:r>
                        <a:rPr lang="en-US" dirty="0"/>
                        <a:t>and ask them to </a:t>
                      </a:r>
                      <a:r>
                        <a:rPr lang="en-US" b="1" dirty="0"/>
                        <a:t>categorize them</a:t>
                      </a:r>
                      <a:r>
                        <a:rPr lang="en-US" dirty="0"/>
                        <a:t>, revealing how they mentally organize information.</a:t>
                      </a:r>
                      <a:endParaRPr lang="en-IN" dirty="0"/>
                    </a:p>
                  </a:txBody>
                  <a:tcPr/>
                </a:tc>
                <a:extLst>
                  <a:ext uri="{0D108BD9-81ED-4DB2-BD59-A6C34878D82A}">
                    <a16:rowId xmlns:a16="http://schemas.microsoft.com/office/drawing/2014/main" val="3245320284"/>
                  </a:ext>
                </a:extLst>
              </a:tr>
            </a:tbl>
          </a:graphicData>
        </a:graphic>
      </p:graphicFrame>
    </p:spTree>
    <p:extLst>
      <p:ext uri="{BB962C8B-B14F-4D97-AF65-F5344CB8AC3E}">
        <p14:creationId xmlns:p14="http://schemas.microsoft.com/office/powerpoint/2010/main" val="9675099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78E58-8788-FB04-412E-82F43F3FEC24}"/>
              </a:ext>
            </a:extLst>
          </p:cNvPr>
          <p:cNvSpPr>
            <a:spLocks noGrp="1"/>
          </p:cNvSpPr>
          <p:nvPr>
            <p:ph type="title"/>
          </p:nvPr>
        </p:nvSpPr>
        <p:spPr/>
        <p:txBody>
          <a:bodyPr/>
          <a:lstStyle/>
          <a:p>
            <a:r>
              <a:rPr lang="en-IN" dirty="0"/>
              <a:t>Writing Good Heuristic Evaluations</a:t>
            </a:r>
          </a:p>
        </p:txBody>
      </p:sp>
      <p:sp>
        <p:nvSpPr>
          <p:cNvPr id="3" name="Text Placeholder 2">
            <a:extLst>
              <a:ext uri="{FF2B5EF4-FFF2-40B4-BE49-F238E27FC236}">
                <a16:creationId xmlns:a16="http://schemas.microsoft.com/office/drawing/2014/main" id="{5C963112-AF14-2968-064F-04208A00ED95}"/>
              </a:ext>
            </a:extLst>
          </p:cNvPr>
          <p:cNvSpPr>
            <a:spLocks noGrp="1"/>
          </p:cNvSpPr>
          <p:nvPr>
            <p:ph type="body" idx="1"/>
          </p:nvPr>
        </p:nvSpPr>
        <p:spPr/>
        <p:txBody>
          <a:bodyPr/>
          <a:lstStyle/>
          <a:p>
            <a:r>
              <a:rPr lang="en-IN" dirty="0"/>
              <a:t>Section - 2</a:t>
            </a:r>
          </a:p>
        </p:txBody>
      </p:sp>
    </p:spTree>
    <p:extLst>
      <p:ext uri="{BB962C8B-B14F-4D97-AF65-F5344CB8AC3E}">
        <p14:creationId xmlns:p14="http://schemas.microsoft.com/office/powerpoint/2010/main" val="142285962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AB252-E9E3-0B5B-2550-7ADB0BEF2D72}"/>
              </a:ext>
            </a:extLst>
          </p:cNvPr>
          <p:cNvSpPr>
            <a:spLocks noGrp="1"/>
          </p:cNvSpPr>
          <p:nvPr>
            <p:ph type="title"/>
          </p:nvPr>
        </p:nvSpPr>
        <p:spPr/>
        <p:txBody>
          <a:bodyPr/>
          <a:lstStyle/>
          <a:p>
            <a:r>
              <a:rPr lang="en-US" dirty="0"/>
              <a:t>Heuristic Evaluation</a:t>
            </a:r>
            <a:endParaRPr lang="en-IN" dirty="0"/>
          </a:p>
        </p:txBody>
      </p:sp>
      <p:sp>
        <p:nvSpPr>
          <p:cNvPr id="3" name="Content Placeholder 2">
            <a:extLst>
              <a:ext uri="{FF2B5EF4-FFF2-40B4-BE49-F238E27FC236}">
                <a16:creationId xmlns:a16="http://schemas.microsoft.com/office/drawing/2014/main" id="{07BCD432-1E75-337F-D0AD-FA89606F4042}"/>
              </a:ext>
            </a:extLst>
          </p:cNvPr>
          <p:cNvSpPr>
            <a:spLocks noGrp="1"/>
          </p:cNvSpPr>
          <p:nvPr>
            <p:ph idx="1"/>
          </p:nvPr>
        </p:nvSpPr>
        <p:spPr>
          <a:xfrm>
            <a:off x="105054" y="863444"/>
            <a:ext cx="11929641" cy="5590565"/>
          </a:xfrm>
        </p:spPr>
        <p:txBody>
          <a:bodyPr/>
          <a:lstStyle/>
          <a:p>
            <a:r>
              <a:rPr lang="en-US" dirty="0"/>
              <a:t>A </a:t>
            </a:r>
            <a:r>
              <a:rPr lang="en-US" b="1" dirty="0"/>
              <a:t>heuristic evaluation </a:t>
            </a:r>
            <a:r>
              <a:rPr lang="en-US" dirty="0"/>
              <a:t>is a </a:t>
            </a:r>
            <a:r>
              <a:rPr lang="en-US" b="1" dirty="0"/>
              <a:t>method </a:t>
            </a:r>
            <a:r>
              <a:rPr lang="en-US" dirty="0"/>
              <a:t>for </a:t>
            </a:r>
            <a:r>
              <a:rPr lang="en-US" b="1" dirty="0"/>
              <a:t>identifying design problems </a:t>
            </a:r>
            <a:r>
              <a:rPr lang="en-US" dirty="0"/>
              <a:t>in a user interface. </a:t>
            </a:r>
          </a:p>
          <a:p>
            <a:r>
              <a:rPr lang="en-US" b="1" dirty="0"/>
              <a:t>Evaluators judge </a:t>
            </a:r>
            <a:r>
              <a:rPr lang="en-US" dirty="0"/>
              <a:t>the </a:t>
            </a:r>
            <a:r>
              <a:rPr lang="en-US" b="1" dirty="0"/>
              <a:t>design </a:t>
            </a:r>
            <a:r>
              <a:rPr lang="en-US" dirty="0"/>
              <a:t>against a </a:t>
            </a:r>
            <a:r>
              <a:rPr lang="en-US" b="1" dirty="0"/>
              <a:t>set of guidelines </a:t>
            </a:r>
            <a:r>
              <a:rPr lang="en-US" dirty="0"/>
              <a:t>(called </a:t>
            </a:r>
            <a:r>
              <a:rPr lang="en-US" i="1" dirty="0"/>
              <a:t>heuristics</a:t>
            </a:r>
            <a:r>
              <a:rPr lang="en-US" dirty="0"/>
              <a:t>) that </a:t>
            </a:r>
            <a:r>
              <a:rPr lang="en-US" b="1" dirty="0"/>
              <a:t>make systems easy to use</a:t>
            </a:r>
            <a:r>
              <a:rPr lang="en-US" dirty="0"/>
              <a:t>.</a:t>
            </a:r>
          </a:p>
          <a:p>
            <a:r>
              <a:rPr lang="en-US" b="1" dirty="0"/>
              <a:t>Choosing a Set of Heuristics</a:t>
            </a:r>
            <a:r>
              <a:rPr lang="en-US" dirty="0"/>
              <a:t> - Assess usability, </a:t>
            </a:r>
            <a:r>
              <a:rPr lang="en-US" b="1" dirty="0"/>
              <a:t>use Jakob Nielsen’s 10 usability heuristics</a:t>
            </a:r>
            <a:r>
              <a:rPr lang="en-US" dirty="0"/>
              <a:t> guidelines based on an understanding of </a:t>
            </a:r>
            <a:r>
              <a:rPr lang="en-US" i="1" dirty="0"/>
              <a:t>human</a:t>
            </a:r>
            <a:r>
              <a:rPr lang="en-US" dirty="0"/>
              <a:t> behavior, </a:t>
            </a:r>
            <a:r>
              <a:rPr lang="en-US" i="1" dirty="0"/>
              <a:t>psychology</a:t>
            </a:r>
            <a:r>
              <a:rPr lang="en-US" dirty="0"/>
              <a:t>, and </a:t>
            </a:r>
            <a:r>
              <a:rPr lang="en-US" i="1" dirty="0"/>
              <a:t>information processing</a:t>
            </a:r>
            <a:r>
              <a:rPr lang="en-US" dirty="0"/>
              <a:t>.</a:t>
            </a:r>
          </a:p>
          <a:p>
            <a:pPr lvl="1"/>
            <a:endParaRPr lang="en-US" dirty="0"/>
          </a:p>
          <a:p>
            <a:pPr marL="457200" indent="-457200">
              <a:buFont typeface="+mj-lt"/>
              <a:buAutoNum type="arabicPeriod"/>
            </a:pPr>
            <a:endParaRPr lang="en-IN" dirty="0"/>
          </a:p>
        </p:txBody>
      </p:sp>
    </p:spTree>
    <p:extLst>
      <p:ext uri="{BB962C8B-B14F-4D97-AF65-F5344CB8AC3E}">
        <p14:creationId xmlns:p14="http://schemas.microsoft.com/office/powerpoint/2010/main" val="20292609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73503-FD2B-345B-C9E1-ABCCDEE93CE7}"/>
              </a:ext>
            </a:extLst>
          </p:cNvPr>
          <p:cNvSpPr>
            <a:spLocks noGrp="1"/>
          </p:cNvSpPr>
          <p:nvPr>
            <p:ph type="title"/>
          </p:nvPr>
        </p:nvSpPr>
        <p:spPr/>
        <p:txBody>
          <a:bodyPr/>
          <a:lstStyle/>
          <a:p>
            <a:r>
              <a:rPr lang="en-IN" dirty="0"/>
              <a:t>Visibility of System Status</a:t>
            </a:r>
          </a:p>
        </p:txBody>
      </p:sp>
      <p:sp>
        <p:nvSpPr>
          <p:cNvPr id="3" name="Content Placeholder 2">
            <a:extLst>
              <a:ext uri="{FF2B5EF4-FFF2-40B4-BE49-F238E27FC236}">
                <a16:creationId xmlns:a16="http://schemas.microsoft.com/office/drawing/2014/main" id="{A879954B-06DF-5977-77EE-930EEDD0E358}"/>
              </a:ext>
            </a:extLst>
          </p:cNvPr>
          <p:cNvSpPr>
            <a:spLocks noGrp="1"/>
          </p:cNvSpPr>
          <p:nvPr>
            <p:ph idx="1"/>
          </p:nvPr>
        </p:nvSpPr>
        <p:spPr/>
        <p:txBody>
          <a:bodyPr/>
          <a:lstStyle/>
          <a:p>
            <a:r>
              <a:rPr lang="en-US" dirty="0"/>
              <a:t>It is communicating the </a:t>
            </a:r>
            <a:r>
              <a:rPr lang="en-US" b="1" dirty="0"/>
              <a:t>current state allows users to feel in control </a:t>
            </a:r>
            <a:r>
              <a:rPr lang="en-US" dirty="0"/>
              <a:t>of the system.</a:t>
            </a:r>
          </a:p>
          <a:p>
            <a:r>
              <a:rPr lang="en-US" dirty="0"/>
              <a:t>They can </a:t>
            </a:r>
            <a:r>
              <a:rPr lang="en-US" b="1" dirty="0"/>
              <a:t>take </a:t>
            </a:r>
            <a:r>
              <a:rPr lang="en-US" dirty="0"/>
              <a:t>appropriate </a:t>
            </a:r>
            <a:r>
              <a:rPr lang="en-US" b="1" dirty="0"/>
              <a:t>actions to reach </a:t>
            </a:r>
            <a:r>
              <a:rPr lang="en-US" dirty="0"/>
              <a:t>their </a:t>
            </a:r>
            <a:r>
              <a:rPr lang="en-US" b="1" dirty="0"/>
              <a:t>goal</a:t>
            </a:r>
            <a:r>
              <a:rPr lang="en-US" dirty="0"/>
              <a:t>, and ultimately trust the brand.</a:t>
            </a:r>
          </a:p>
          <a:p>
            <a:r>
              <a:rPr lang="en-US" dirty="0"/>
              <a:t>In most cases, </a:t>
            </a:r>
            <a:r>
              <a:rPr lang="en-US" b="1" dirty="0"/>
              <a:t>more information translates to better decision making</a:t>
            </a:r>
            <a:r>
              <a:rPr lang="en-US" dirty="0"/>
              <a:t>.</a:t>
            </a:r>
          </a:p>
          <a:p>
            <a:r>
              <a:rPr lang="en-US" dirty="0"/>
              <a:t>E.g., </a:t>
            </a:r>
          </a:p>
          <a:p>
            <a:pPr lvl="1"/>
            <a:r>
              <a:rPr lang="en-US" dirty="0"/>
              <a:t>Your </a:t>
            </a:r>
            <a:r>
              <a:rPr lang="en-US" b="1" dirty="0"/>
              <a:t>phone</a:t>
            </a:r>
            <a:r>
              <a:rPr lang="en-US" dirty="0"/>
              <a:t> or </a:t>
            </a:r>
            <a:r>
              <a:rPr lang="en-US" b="1" dirty="0"/>
              <a:t>laptop</a:t>
            </a:r>
            <a:r>
              <a:rPr lang="en-US" dirty="0"/>
              <a:t> display how much </a:t>
            </a:r>
            <a:r>
              <a:rPr lang="en-US" b="1" dirty="0"/>
              <a:t>battery life </a:t>
            </a:r>
            <a:r>
              <a:rPr lang="en-US" dirty="0"/>
              <a:t>remains.</a:t>
            </a:r>
          </a:p>
          <a:p>
            <a:pPr lvl="1"/>
            <a:r>
              <a:rPr lang="en-US" dirty="0"/>
              <a:t>Your </a:t>
            </a:r>
            <a:r>
              <a:rPr lang="en-US" b="1" dirty="0"/>
              <a:t>email application </a:t>
            </a:r>
            <a:r>
              <a:rPr lang="en-US" dirty="0"/>
              <a:t>tells you how many </a:t>
            </a:r>
            <a:r>
              <a:rPr lang="en-US" b="1" dirty="0"/>
              <a:t>unread emails </a:t>
            </a:r>
            <a:r>
              <a:rPr lang="en-US" dirty="0"/>
              <a:t>you have. </a:t>
            </a:r>
          </a:p>
          <a:p>
            <a:pPr lvl="1"/>
            <a:r>
              <a:rPr lang="en-US" dirty="0"/>
              <a:t>A </a:t>
            </a:r>
            <a:r>
              <a:rPr lang="en-US" b="1" dirty="0"/>
              <a:t>sign </a:t>
            </a:r>
            <a:r>
              <a:rPr lang="en-US" dirty="0"/>
              <a:t>in the </a:t>
            </a:r>
            <a:r>
              <a:rPr lang="en-US" b="1" dirty="0"/>
              <a:t>metro </a:t>
            </a:r>
            <a:r>
              <a:rPr lang="en-US" dirty="0"/>
              <a:t>indicates the </a:t>
            </a:r>
            <a:r>
              <a:rPr lang="en-US" b="1" dirty="0"/>
              <a:t>next stop</a:t>
            </a:r>
            <a:r>
              <a:rPr lang="en-US" dirty="0"/>
              <a:t>.</a:t>
            </a:r>
          </a:p>
          <a:p>
            <a:r>
              <a:rPr lang="en-US" dirty="0"/>
              <a:t>Systems should always </a:t>
            </a:r>
            <a:r>
              <a:rPr lang="en-US" b="1" dirty="0"/>
              <a:t>keep users informed </a:t>
            </a:r>
            <a:r>
              <a:rPr lang="en-US" dirty="0"/>
              <a:t>about </a:t>
            </a:r>
            <a:r>
              <a:rPr lang="en-US" b="1" dirty="0"/>
              <a:t>what is going on</a:t>
            </a:r>
            <a:r>
              <a:rPr lang="en-US" dirty="0"/>
              <a:t>, through </a:t>
            </a:r>
            <a:r>
              <a:rPr lang="en-US" b="1" dirty="0"/>
              <a:t>appropriate feedback </a:t>
            </a:r>
            <a:r>
              <a:rPr lang="en-US" dirty="0"/>
              <a:t>within reasonable time.</a:t>
            </a:r>
          </a:p>
          <a:p>
            <a:r>
              <a:rPr lang="en-US" dirty="0"/>
              <a:t>Providing </a:t>
            </a:r>
            <a:r>
              <a:rPr lang="en-US" b="1" dirty="0"/>
              <a:t>immediate feedback </a:t>
            </a:r>
            <a:r>
              <a:rPr lang="en-US" dirty="0"/>
              <a:t>for interactive events </a:t>
            </a:r>
            <a:r>
              <a:rPr lang="en-US" b="1" dirty="0"/>
              <a:t>allows users to quickly identify </a:t>
            </a:r>
            <a:r>
              <a:rPr lang="en-US" dirty="0"/>
              <a:t>the </a:t>
            </a:r>
            <a:r>
              <a:rPr lang="en-US" b="1" dirty="0"/>
              <a:t>source of errors </a:t>
            </a:r>
            <a:r>
              <a:rPr lang="en-US" dirty="0"/>
              <a:t>and </a:t>
            </a:r>
            <a:r>
              <a:rPr lang="en-US" b="1" dirty="0"/>
              <a:t>fix them </a:t>
            </a:r>
            <a:r>
              <a:rPr lang="en-US" dirty="0"/>
              <a:t>as soon as they were made. </a:t>
            </a:r>
          </a:p>
          <a:p>
            <a:r>
              <a:rPr lang="en-US" dirty="0"/>
              <a:t>Sites and apps should </a:t>
            </a:r>
            <a:r>
              <a:rPr lang="en-US" b="1" dirty="0"/>
              <a:t>clearly communicate to users </a:t>
            </a:r>
            <a:r>
              <a:rPr lang="en-US" dirty="0"/>
              <a:t>what the </a:t>
            </a:r>
            <a:r>
              <a:rPr lang="en-US" b="1" dirty="0"/>
              <a:t>system’s state </a:t>
            </a:r>
            <a:r>
              <a:rPr lang="en-US" dirty="0"/>
              <a:t>is.</a:t>
            </a:r>
          </a:p>
          <a:p>
            <a:endParaRPr lang="en-IN" dirty="0"/>
          </a:p>
        </p:txBody>
      </p:sp>
      <p:pic>
        <p:nvPicPr>
          <p:cNvPr id="5" name="Picture 4">
            <a:extLst>
              <a:ext uri="{FF2B5EF4-FFF2-40B4-BE49-F238E27FC236}">
                <a16:creationId xmlns:a16="http://schemas.microsoft.com/office/drawing/2014/main" id="{C4766DF7-367D-F18D-F633-CBC3996BADDC}"/>
              </a:ext>
            </a:extLst>
          </p:cNvPr>
          <p:cNvPicPr>
            <a:picLocks noChangeAspect="1"/>
          </p:cNvPicPr>
          <p:nvPr/>
        </p:nvPicPr>
        <p:blipFill>
          <a:blip r:embed="rId2">
            <a:extLst>
              <a:ext uri="{28A0092B-C50C-407E-A947-70E740481C1C}">
                <a14:useLocalDpi xmlns:a14="http://schemas.microsoft.com/office/drawing/2010/main" val="0"/>
              </a:ext>
            </a:extLst>
          </a:blip>
          <a:srcRect t="25071" b="10274"/>
          <a:stretch/>
        </p:blipFill>
        <p:spPr>
          <a:xfrm>
            <a:off x="7859139" y="2355138"/>
            <a:ext cx="1764790" cy="1230836"/>
          </a:xfrm>
          <a:prstGeom prst="rect">
            <a:avLst/>
          </a:prstGeom>
          <a:ln>
            <a:solidFill>
              <a:schemeClr val="tx1"/>
            </a:solidFill>
          </a:ln>
        </p:spPr>
      </p:pic>
      <p:pic>
        <p:nvPicPr>
          <p:cNvPr id="7" name="Picture 6">
            <a:extLst>
              <a:ext uri="{FF2B5EF4-FFF2-40B4-BE49-F238E27FC236}">
                <a16:creationId xmlns:a16="http://schemas.microsoft.com/office/drawing/2014/main" id="{E6F427DE-8A09-BEF0-E9CB-1A4A9FC42BAF}"/>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9872667" y="2355137"/>
            <a:ext cx="2188153" cy="1230836"/>
          </a:xfrm>
          <a:prstGeom prst="rect">
            <a:avLst/>
          </a:prstGeom>
          <a:ln>
            <a:solidFill>
              <a:schemeClr val="tx1"/>
            </a:solidFill>
          </a:ln>
        </p:spPr>
      </p:pic>
    </p:spTree>
    <p:extLst>
      <p:ext uri="{BB962C8B-B14F-4D97-AF65-F5344CB8AC3E}">
        <p14:creationId xmlns:p14="http://schemas.microsoft.com/office/powerpoint/2010/main" val="25930446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16158</TotalTime>
  <Words>3867</Words>
  <Application>Microsoft Office PowerPoint</Application>
  <PresentationFormat>Widescreen</PresentationFormat>
  <Paragraphs>453</Paragraphs>
  <Slides>57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57</vt:i4>
      </vt:variant>
    </vt:vector>
  </HeadingPairs>
  <TitlesOfParts>
    <vt:vector size="67" baseType="lpstr">
      <vt:lpstr>Wingdings</vt:lpstr>
      <vt:lpstr>Roboto Medium</vt:lpstr>
      <vt:lpstr>Lobster</vt:lpstr>
      <vt:lpstr>Wingdings 2</vt:lpstr>
      <vt:lpstr>Arial</vt:lpstr>
      <vt:lpstr>Roboto Condensed Light</vt:lpstr>
      <vt:lpstr>Wingdings 3</vt:lpstr>
      <vt:lpstr>Calibri</vt:lpstr>
      <vt:lpstr>Roboto Condensed</vt:lpstr>
      <vt:lpstr>Office Theme</vt:lpstr>
      <vt:lpstr>Unit-05  Usability Testing</vt:lpstr>
      <vt:lpstr>PowerPoint Presentation</vt:lpstr>
      <vt:lpstr>Assessing Prototypes</vt:lpstr>
      <vt:lpstr>Accessing Prototypes</vt:lpstr>
      <vt:lpstr>Accessing Prototypes (contd.)</vt:lpstr>
      <vt:lpstr>Methods for Accessing Prototypes</vt:lpstr>
      <vt:lpstr>Writing Good Heuristic Evaluations</vt:lpstr>
      <vt:lpstr>Heuristic Evaluation</vt:lpstr>
      <vt:lpstr>Visibility of System Status</vt:lpstr>
      <vt:lpstr>Visibility of System Status</vt:lpstr>
      <vt:lpstr>User Control and Freedom</vt:lpstr>
      <vt:lpstr>Activity</vt:lpstr>
      <vt:lpstr>User Control and Freedom (contd.)</vt:lpstr>
      <vt:lpstr>User Control and Freedom (contd.)</vt:lpstr>
      <vt:lpstr>User Control and Freedom (contd.)</vt:lpstr>
      <vt:lpstr>Steps to conduct heuristic evaluation</vt:lpstr>
      <vt:lpstr>Heuristic Evaluation - Example</vt:lpstr>
      <vt:lpstr>Heuristic Evaluation – Example (contd.)</vt:lpstr>
      <vt:lpstr>Engagement Levels</vt:lpstr>
      <vt:lpstr>Usability Testing</vt:lpstr>
      <vt:lpstr>PowerPoint Presentation</vt:lpstr>
      <vt:lpstr>Usability Study</vt:lpstr>
      <vt:lpstr>Usability Study</vt:lpstr>
      <vt:lpstr>Usability Testing: Flow of Information</vt:lpstr>
      <vt:lpstr>Qualitative vs. Quantitative </vt:lpstr>
      <vt:lpstr>Remote vs. In-Person Testing</vt:lpstr>
      <vt:lpstr>Remote vs. In-Person Testing</vt:lpstr>
      <vt:lpstr>Benefits of Usability Test</vt:lpstr>
      <vt:lpstr>Types of Usability Study</vt:lpstr>
      <vt:lpstr>Types of Usability Study</vt:lpstr>
      <vt:lpstr>Usability Study – Benefits and Limitations</vt:lpstr>
      <vt:lpstr>Survey Tools</vt:lpstr>
      <vt:lpstr>Survey Tools (contd.)</vt:lpstr>
      <vt:lpstr>PowerPoint Presentation</vt:lpstr>
      <vt:lpstr>A/B Testing</vt:lpstr>
      <vt:lpstr>A/B Testing</vt:lpstr>
      <vt:lpstr>A/B Testing</vt:lpstr>
      <vt:lpstr>Procedure for A/B Testing</vt:lpstr>
      <vt:lpstr>Tool for A/B Testing</vt:lpstr>
      <vt:lpstr>Guerrilla Usability Testing</vt:lpstr>
      <vt:lpstr>Guerrilla Usability Testing</vt:lpstr>
      <vt:lpstr>Steps to conduct Guerrilla Testing</vt:lpstr>
      <vt:lpstr>Guerrilla Usability Testing – Advantages &amp; Disadvantages</vt:lpstr>
      <vt:lpstr>UX Laws</vt:lpstr>
      <vt:lpstr>PowerPoint Presentation</vt:lpstr>
      <vt:lpstr>PowerPoint Presentation</vt:lpstr>
      <vt:lpstr>PowerPoint Presentation</vt:lpstr>
      <vt:lpstr>PowerPoint Presentation</vt:lpstr>
      <vt:lpstr>PowerPoint Presentation</vt:lpstr>
      <vt:lpstr>Design Validation &amp; Trade-offs</vt:lpstr>
      <vt:lpstr>Design Validation &amp; Trade-offs</vt:lpstr>
      <vt:lpstr>Common trade-offs</vt:lpstr>
      <vt:lpstr>Common trade-offs</vt:lpstr>
      <vt:lpstr>Heatmaps with Tools like Hotjar</vt:lpstr>
      <vt:lpstr>Heatmaps with Tools like Hotjar</vt:lpstr>
      <vt:lpstr>Benefits of Using Heatmaps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Mayur Padia</cp:lastModifiedBy>
  <cp:revision>1305</cp:revision>
  <dcterms:created xsi:type="dcterms:W3CDTF">2020-05-01T05:09:15Z</dcterms:created>
  <dcterms:modified xsi:type="dcterms:W3CDTF">2025-03-10T04:52:01Z</dcterms:modified>
</cp:coreProperties>
</file>